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722" r:id="rId2"/>
  </p:sldMasterIdLst>
  <p:notesMasterIdLst>
    <p:notesMasterId r:id="rId31"/>
  </p:notesMasterIdLst>
  <p:handoutMasterIdLst>
    <p:handoutMasterId r:id="rId32"/>
  </p:handoutMasterIdLst>
  <p:sldIdLst>
    <p:sldId id="265" r:id="rId3"/>
    <p:sldId id="367" r:id="rId4"/>
    <p:sldId id="365" r:id="rId5"/>
    <p:sldId id="302" r:id="rId6"/>
    <p:sldId id="340" r:id="rId7"/>
    <p:sldId id="296" r:id="rId8"/>
    <p:sldId id="370" r:id="rId9"/>
    <p:sldId id="306" r:id="rId10"/>
    <p:sldId id="312" r:id="rId11"/>
    <p:sldId id="315" r:id="rId12"/>
    <p:sldId id="322" r:id="rId13"/>
    <p:sldId id="323" r:id="rId14"/>
    <p:sldId id="369" r:id="rId15"/>
    <p:sldId id="328" r:id="rId16"/>
    <p:sldId id="336" r:id="rId17"/>
    <p:sldId id="339" r:id="rId18"/>
    <p:sldId id="373" r:id="rId19"/>
    <p:sldId id="372" r:id="rId20"/>
    <p:sldId id="262" r:id="rId21"/>
    <p:sldId id="348" r:id="rId22"/>
    <p:sldId id="354" r:id="rId23"/>
    <p:sldId id="355" r:id="rId24"/>
    <p:sldId id="356" r:id="rId25"/>
    <p:sldId id="357" r:id="rId26"/>
    <p:sldId id="358" r:id="rId27"/>
    <p:sldId id="359" r:id="rId28"/>
    <p:sldId id="364" r:id="rId29"/>
    <p:sldId id="371" r:id="rId30"/>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704D"/>
    <a:srgbClr val="FF9900"/>
    <a:srgbClr val="FFCC00"/>
    <a:srgbClr val="44528E"/>
    <a:srgbClr val="6F81AC"/>
    <a:srgbClr val="506BA3"/>
    <a:srgbClr val="4A609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16" autoAdjust="0"/>
    <p:restoredTop sz="78837" autoAdjust="0"/>
  </p:normalViewPr>
  <p:slideViewPr>
    <p:cSldViewPr snapToGrid="0">
      <p:cViewPr varScale="1">
        <p:scale>
          <a:sx n="93" d="100"/>
          <a:sy n="93" d="100"/>
        </p:scale>
        <p:origin x="1262" y="72"/>
      </p:cViewPr>
      <p:guideLst/>
    </p:cSldViewPr>
  </p:slideViewPr>
  <p:notesTextViewPr>
    <p:cViewPr>
      <p:scale>
        <a:sx n="1" d="1"/>
        <a:sy n="1" d="1"/>
      </p:scale>
      <p:origin x="0" y="0"/>
    </p:cViewPr>
  </p:notesTextViewPr>
  <p:notesViewPr>
    <p:cSldViewPr snapToGrid="0">
      <p:cViewPr varScale="1">
        <p:scale>
          <a:sx n="36" d="100"/>
          <a:sy n="36" d="100"/>
        </p:scale>
        <p:origin x="2508" y="3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sz="quarter" idx="1"/>
          </p:nvPr>
        </p:nvSpPr>
        <p:spPr>
          <a:xfrm>
            <a:off x="3978132" y="0"/>
            <a:ext cx="3043343" cy="467072"/>
          </a:xfrm>
          <a:prstGeom prst="rect">
            <a:avLst/>
          </a:prstGeom>
        </p:spPr>
        <p:txBody>
          <a:bodyPr vert="horz" lIns="93324" tIns="46662" rIns="93324" bIns="46662" rtlCol="0"/>
          <a:lstStyle>
            <a:lvl1pPr algn="r">
              <a:defRPr sz="1200"/>
            </a:lvl1pPr>
          </a:lstStyle>
          <a:p>
            <a:fld id="{5B891F8B-2DDC-40D4-A6D2-29E2352A1CC6}" type="datetimeFigureOut">
              <a:rPr lang="en-US" smtClean="0"/>
              <a:t>11/28/2017</a:t>
            </a:fld>
            <a:endParaRPr lang="en-US" dirty="0"/>
          </a:p>
        </p:txBody>
      </p:sp>
      <p:sp>
        <p:nvSpPr>
          <p:cNvPr id="4" name="Footer Placeholder 3"/>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A807D718-622F-4D05-9954-DFDC3C97C6BC}" type="slidenum">
              <a:rPr lang="en-US" smtClean="0"/>
              <a:t>‹#›</a:t>
            </a:fld>
            <a:endParaRPr lang="en-US" dirty="0"/>
          </a:p>
        </p:txBody>
      </p:sp>
    </p:spTree>
    <p:extLst>
      <p:ext uri="{BB962C8B-B14F-4D97-AF65-F5344CB8AC3E}">
        <p14:creationId xmlns:p14="http://schemas.microsoft.com/office/powerpoint/2010/main" val="6151442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5AB65A15-DD0D-4C4E-8FD9-C5CB5617D18A}" type="datetimeFigureOut">
              <a:rPr lang="en-US" smtClean="0"/>
              <a:t>11/28/2017</a:t>
            </a:fld>
            <a:endParaRPr lang="en-US" dirty="0"/>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C1E2BC98-6EA0-4EE7-A97F-558F26662BCA}" type="slidenum">
              <a:rPr lang="en-US" smtClean="0"/>
              <a:t>‹#›</a:t>
            </a:fld>
            <a:endParaRPr lang="en-US" dirty="0"/>
          </a:p>
        </p:txBody>
      </p:sp>
    </p:spTree>
    <p:extLst>
      <p:ext uri="{BB962C8B-B14F-4D97-AF65-F5344CB8AC3E}">
        <p14:creationId xmlns:p14="http://schemas.microsoft.com/office/powerpoint/2010/main" val="3642138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E2BC98-6EA0-4EE7-A97F-558F26662BCA}" type="slidenum">
              <a:rPr lang="en-US" smtClean="0"/>
              <a:t>1</a:t>
            </a:fld>
            <a:endParaRPr lang="en-US" dirty="0"/>
          </a:p>
        </p:txBody>
      </p:sp>
    </p:spTree>
    <p:extLst>
      <p:ext uri="{BB962C8B-B14F-4D97-AF65-F5344CB8AC3E}">
        <p14:creationId xmlns:p14="http://schemas.microsoft.com/office/powerpoint/2010/main" val="38628563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Medium" panose="020B0603020102020204" pitchFamily="34" charset="0"/>
              </a:defRPr>
            </a:lvl1pPr>
            <a:lvl2pPr marL="758255" indent="-291636">
              <a:defRPr>
                <a:solidFill>
                  <a:schemeClr val="tx1"/>
                </a:solidFill>
                <a:latin typeface="Franklin Gothic Medium" panose="020B0603020102020204" pitchFamily="34" charset="0"/>
              </a:defRPr>
            </a:lvl2pPr>
            <a:lvl3pPr marL="1166546" indent="-233309">
              <a:defRPr>
                <a:solidFill>
                  <a:schemeClr val="tx1"/>
                </a:solidFill>
                <a:latin typeface="Franklin Gothic Medium" panose="020B0603020102020204" pitchFamily="34" charset="0"/>
              </a:defRPr>
            </a:lvl3pPr>
            <a:lvl4pPr marL="1633164" indent="-233309">
              <a:defRPr>
                <a:solidFill>
                  <a:schemeClr val="tx1"/>
                </a:solidFill>
                <a:latin typeface="Franklin Gothic Medium" panose="020B0603020102020204" pitchFamily="34" charset="0"/>
              </a:defRPr>
            </a:lvl4pPr>
            <a:lvl5pPr marL="2099782" indent="-233309">
              <a:defRPr>
                <a:solidFill>
                  <a:schemeClr val="tx1"/>
                </a:solidFill>
                <a:latin typeface="Franklin Gothic Medium" panose="020B0603020102020204" pitchFamily="34" charset="0"/>
              </a:defRPr>
            </a:lvl5pPr>
            <a:lvl6pPr marL="2566401" indent="-233309" eaLnBrk="0" fontAlgn="base" hangingPunct="0">
              <a:spcBef>
                <a:spcPct val="0"/>
              </a:spcBef>
              <a:spcAft>
                <a:spcPct val="0"/>
              </a:spcAft>
              <a:defRPr>
                <a:solidFill>
                  <a:schemeClr val="tx1"/>
                </a:solidFill>
                <a:latin typeface="Franklin Gothic Medium" panose="020B0603020102020204" pitchFamily="34" charset="0"/>
              </a:defRPr>
            </a:lvl6pPr>
            <a:lvl7pPr marL="3033019" indent="-233309" eaLnBrk="0" fontAlgn="base" hangingPunct="0">
              <a:spcBef>
                <a:spcPct val="0"/>
              </a:spcBef>
              <a:spcAft>
                <a:spcPct val="0"/>
              </a:spcAft>
              <a:defRPr>
                <a:solidFill>
                  <a:schemeClr val="tx1"/>
                </a:solidFill>
                <a:latin typeface="Franklin Gothic Medium" panose="020B0603020102020204" pitchFamily="34" charset="0"/>
              </a:defRPr>
            </a:lvl7pPr>
            <a:lvl8pPr marL="3499637" indent="-233309" eaLnBrk="0" fontAlgn="base" hangingPunct="0">
              <a:spcBef>
                <a:spcPct val="0"/>
              </a:spcBef>
              <a:spcAft>
                <a:spcPct val="0"/>
              </a:spcAft>
              <a:defRPr>
                <a:solidFill>
                  <a:schemeClr val="tx1"/>
                </a:solidFill>
                <a:latin typeface="Franklin Gothic Medium" panose="020B0603020102020204" pitchFamily="34" charset="0"/>
              </a:defRPr>
            </a:lvl8pPr>
            <a:lvl9pPr marL="3966256" indent="-233309" eaLnBrk="0" fontAlgn="base" hangingPunct="0">
              <a:spcBef>
                <a:spcPct val="0"/>
              </a:spcBef>
              <a:spcAft>
                <a:spcPct val="0"/>
              </a:spcAft>
              <a:defRPr>
                <a:solidFill>
                  <a:schemeClr val="tx1"/>
                </a:solidFill>
                <a:latin typeface="Franklin Gothic Medium" panose="020B0603020102020204" pitchFamily="34" charset="0"/>
              </a:defRPr>
            </a:lvl9pPr>
          </a:lstStyle>
          <a:p>
            <a:pPr fontAlgn="base">
              <a:spcBef>
                <a:spcPct val="0"/>
              </a:spcBef>
              <a:spcAft>
                <a:spcPct val="0"/>
              </a:spcAft>
            </a:pPr>
            <a:fld id="{D00104DF-B6EE-46A6-A3D3-1E101D6CF203}" type="slidenum">
              <a:rPr lang="en-US" altLang="en-US" smtClean="0">
                <a:latin typeface="Calibri" panose="020F0502020204030204" pitchFamily="34" charset="0"/>
              </a:rPr>
              <a:pPr fontAlgn="base">
                <a:spcBef>
                  <a:spcPct val="0"/>
                </a:spcBef>
                <a:spcAft>
                  <a:spcPct val="0"/>
                </a:spcAft>
              </a:pPr>
              <a:t>11</a:t>
            </a:fld>
            <a:endParaRPr lang="en-US" altLang="en-US" dirty="0" smtClean="0">
              <a:latin typeface="Calibri" panose="020F0502020204030204" pitchFamily="34" charset="0"/>
            </a:endParaRPr>
          </a:p>
        </p:txBody>
      </p:sp>
    </p:spTree>
    <p:extLst>
      <p:ext uri="{BB962C8B-B14F-4D97-AF65-F5344CB8AC3E}">
        <p14:creationId xmlns:p14="http://schemas.microsoft.com/office/powerpoint/2010/main" val="29665260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Medium" panose="020B0603020102020204" pitchFamily="34" charset="0"/>
              </a:defRPr>
            </a:lvl1pPr>
            <a:lvl2pPr marL="758255" indent="-291636">
              <a:defRPr>
                <a:solidFill>
                  <a:schemeClr val="tx1"/>
                </a:solidFill>
                <a:latin typeface="Franklin Gothic Medium" panose="020B0603020102020204" pitchFamily="34" charset="0"/>
              </a:defRPr>
            </a:lvl2pPr>
            <a:lvl3pPr marL="1166546" indent="-233309">
              <a:defRPr>
                <a:solidFill>
                  <a:schemeClr val="tx1"/>
                </a:solidFill>
                <a:latin typeface="Franklin Gothic Medium" panose="020B0603020102020204" pitchFamily="34" charset="0"/>
              </a:defRPr>
            </a:lvl3pPr>
            <a:lvl4pPr marL="1633164" indent="-233309">
              <a:defRPr>
                <a:solidFill>
                  <a:schemeClr val="tx1"/>
                </a:solidFill>
                <a:latin typeface="Franklin Gothic Medium" panose="020B0603020102020204" pitchFamily="34" charset="0"/>
              </a:defRPr>
            </a:lvl4pPr>
            <a:lvl5pPr marL="2099782" indent="-233309">
              <a:defRPr>
                <a:solidFill>
                  <a:schemeClr val="tx1"/>
                </a:solidFill>
                <a:latin typeface="Franklin Gothic Medium" panose="020B0603020102020204" pitchFamily="34" charset="0"/>
              </a:defRPr>
            </a:lvl5pPr>
            <a:lvl6pPr marL="2566401" indent="-233309" eaLnBrk="0" fontAlgn="base" hangingPunct="0">
              <a:spcBef>
                <a:spcPct val="0"/>
              </a:spcBef>
              <a:spcAft>
                <a:spcPct val="0"/>
              </a:spcAft>
              <a:defRPr>
                <a:solidFill>
                  <a:schemeClr val="tx1"/>
                </a:solidFill>
                <a:latin typeface="Franklin Gothic Medium" panose="020B0603020102020204" pitchFamily="34" charset="0"/>
              </a:defRPr>
            </a:lvl6pPr>
            <a:lvl7pPr marL="3033019" indent="-233309" eaLnBrk="0" fontAlgn="base" hangingPunct="0">
              <a:spcBef>
                <a:spcPct val="0"/>
              </a:spcBef>
              <a:spcAft>
                <a:spcPct val="0"/>
              </a:spcAft>
              <a:defRPr>
                <a:solidFill>
                  <a:schemeClr val="tx1"/>
                </a:solidFill>
                <a:latin typeface="Franklin Gothic Medium" panose="020B0603020102020204" pitchFamily="34" charset="0"/>
              </a:defRPr>
            </a:lvl7pPr>
            <a:lvl8pPr marL="3499637" indent="-233309" eaLnBrk="0" fontAlgn="base" hangingPunct="0">
              <a:spcBef>
                <a:spcPct val="0"/>
              </a:spcBef>
              <a:spcAft>
                <a:spcPct val="0"/>
              </a:spcAft>
              <a:defRPr>
                <a:solidFill>
                  <a:schemeClr val="tx1"/>
                </a:solidFill>
                <a:latin typeface="Franklin Gothic Medium" panose="020B0603020102020204" pitchFamily="34" charset="0"/>
              </a:defRPr>
            </a:lvl8pPr>
            <a:lvl9pPr marL="3966256" indent="-233309" eaLnBrk="0" fontAlgn="base" hangingPunct="0">
              <a:spcBef>
                <a:spcPct val="0"/>
              </a:spcBef>
              <a:spcAft>
                <a:spcPct val="0"/>
              </a:spcAft>
              <a:defRPr>
                <a:solidFill>
                  <a:schemeClr val="tx1"/>
                </a:solidFill>
                <a:latin typeface="Franklin Gothic Medium" panose="020B0603020102020204" pitchFamily="34" charset="0"/>
              </a:defRPr>
            </a:lvl9pPr>
          </a:lstStyle>
          <a:p>
            <a:pPr fontAlgn="base">
              <a:spcBef>
                <a:spcPct val="0"/>
              </a:spcBef>
              <a:spcAft>
                <a:spcPct val="0"/>
              </a:spcAft>
            </a:pPr>
            <a:fld id="{D00104DF-B6EE-46A6-A3D3-1E101D6CF203}" type="slidenum">
              <a:rPr lang="en-US" altLang="en-US" smtClean="0">
                <a:latin typeface="Calibri" panose="020F0502020204030204" pitchFamily="34" charset="0"/>
              </a:rPr>
              <a:pPr fontAlgn="base">
                <a:spcBef>
                  <a:spcPct val="0"/>
                </a:spcBef>
                <a:spcAft>
                  <a:spcPct val="0"/>
                </a:spcAft>
              </a:pPr>
              <a:t>12</a:t>
            </a:fld>
            <a:endParaRPr lang="en-US" altLang="en-US" dirty="0" smtClean="0">
              <a:latin typeface="Calibri" panose="020F0502020204030204" pitchFamily="34" charset="0"/>
            </a:endParaRPr>
          </a:p>
        </p:txBody>
      </p:sp>
    </p:spTree>
    <p:extLst>
      <p:ext uri="{BB962C8B-B14F-4D97-AF65-F5344CB8AC3E}">
        <p14:creationId xmlns:p14="http://schemas.microsoft.com/office/powerpoint/2010/main" val="15177819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Medium" panose="020B0603020102020204" pitchFamily="34" charset="0"/>
              </a:defRPr>
            </a:lvl1pPr>
            <a:lvl2pPr marL="758255" indent="-291636">
              <a:defRPr>
                <a:solidFill>
                  <a:schemeClr val="tx1"/>
                </a:solidFill>
                <a:latin typeface="Franklin Gothic Medium" panose="020B0603020102020204" pitchFamily="34" charset="0"/>
              </a:defRPr>
            </a:lvl2pPr>
            <a:lvl3pPr marL="1166546" indent="-233309">
              <a:defRPr>
                <a:solidFill>
                  <a:schemeClr val="tx1"/>
                </a:solidFill>
                <a:latin typeface="Franklin Gothic Medium" panose="020B0603020102020204" pitchFamily="34" charset="0"/>
              </a:defRPr>
            </a:lvl3pPr>
            <a:lvl4pPr marL="1633164" indent="-233309">
              <a:defRPr>
                <a:solidFill>
                  <a:schemeClr val="tx1"/>
                </a:solidFill>
                <a:latin typeface="Franklin Gothic Medium" panose="020B0603020102020204" pitchFamily="34" charset="0"/>
              </a:defRPr>
            </a:lvl4pPr>
            <a:lvl5pPr marL="2099782" indent="-233309">
              <a:defRPr>
                <a:solidFill>
                  <a:schemeClr val="tx1"/>
                </a:solidFill>
                <a:latin typeface="Franklin Gothic Medium" panose="020B0603020102020204" pitchFamily="34" charset="0"/>
              </a:defRPr>
            </a:lvl5pPr>
            <a:lvl6pPr marL="2566401" indent="-233309" eaLnBrk="0" fontAlgn="base" hangingPunct="0">
              <a:spcBef>
                <a:spcPct val="0"/>
              </a:spcBef>
              <a:spcAft>
                <a:spcPct val="0"/>
              </a:spcAft>
              <a:defRPr>
                <a:solidFill>
                  <a:schemeClr val="tx1"/>
                </a:solidFill>
                <a:latin typeface="Franklin Gothic Medium" panose="020B0603020102020204" pitchFamily="34" charset="0"/>
              </a:defRPr>
            </a:lvl6pPr>
            <a:lvl7pPr marL="3033019" indent="-233309" eaLnBrk="0" fontAlgn="base" hangingPunct="0">
              <a:spcBef>
                <a:spcPct val="0"/>
              </a:spcBef>
              <a:spcAft>
                <a:spcPct val="0"/>
              </a:spcAft>
              <a:defRPr>
                <a:solidFill>
                  <a:schemeClr val="tx1"/>
                </a:solidFill>
                <a:latin typeface="Franklin Gothic Medium" panose="020B0603020102020204" pitchFamily="34" charset="0"/>
              </a:defRPr>
            </a:lvl7pPr>
            <a:lvl8pPr marL="3499637" indent="-233309" eaLnBrk="0" fontAlgn="base" hangingPunct="0">
              <a:spcBef>
                <a:spcPct val="0"/>
              </a:spcBef>
              <a:spcAft>
                <a:spcPct val="0"/>
              </a:spcAft>
              <a:defRPr>
                <a:solidFill>
                  <a:schemeClr val="tx1"/>
                </a:solidFill>
                <a:latin typeface="Franklin Gothic Medium" panose="020B0603020102020204" pitchFamily="34" charset="0"/>
              </a:defRPr>
            </a:lvl8pPr>
            <a:lvl9pPr marL="3966256" indent="-233309" eaLnBrk="0" fontAlgn="base" hangingPunct="0">
              <a:spcBef>
                <a:spcPct val="0"/>
              </a:spcBef>
              <a:spcAft>
                <a:spcPct val="0"/>
              </a:spcAft>
              <a:defRPr>
                <a:solidFill>
                  <a:schemeClr val="tx1"/>
                </a:solidFill>
                <a:latin typeface="Franklin Gothic Medium" panose="020B0603020102020204" pitchFamily="34" charset="0"/>
              </a:defRPr>
            </a:lvl9pPr>
          </a:lstStyle>
          <a:p>
            <a:pPr fontAlgn="base">
              <a:spcBef>
                <a:spcPct val="0"/>
              </a:spcBef>
              <a:spcAft>
                <a:spcPct val="0"/>
              </a:spcAft>
            </a:pPr>
            <a:fld id="{D00104DF-B6EE-46A6-A3D3-1E101D6CF203}" type="slidenum">
              <a:rPr lang="en-US" altLang="en-US" smtClean="0">
                <a:latin typeface="Calibri" panose="020F0502020204030204" pitchFamily="34" charset="0"/>
              </a:rPr>
              <a:pPr fontAlgn="base">
                <a:spcBef>
                  <a:spcPct val="0"/>
                </a:spcBef>
                <a:spcAft>
                  <a:spcPct val="0"/>
                </a:spcAft>
              </a:pPr>
              <a:t>14</a:t>
            </a:fld>
            <a:endParaRPr lang="en-US" altLang="en-US" dirty="0" smtClean="0">
              <a:latin typeface="Calibri" panose="020F0502020204030204" pitchFamily="34" charset="0"/>
            </a:endParaRPr>
          </a:p>
        </p:txBody>
      </p:sp>
    </p:spTree>
    <p:extLst>
      <p:ext uri="{BB962C8B-B14F-4D97-AF65-F5344CB8AC3E}">
        <p14:creationId xmlns:p14="http://schemas.microsoft.com/office/powerpoint/2010/main" val="1460922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Medium" panose="020B0603020102020204" pitchFamily="34" charset="0"/>
              </a:defRPr>
            </a:lvl1pPr>
            <a:lvl2pPr marL="758255" indent="-291636">
              <a:defRPr>
                <a:solidFill>
                  <a:schemeClr val="tx1"/>
                </a:solidFill>
                <a:latin typeface="Franklin Gothic Medium" panose="020B0603020102020204" pitchFamily="34" charset="0"/>
              </a:defRPr>
            </a:lvl2pPr>
            <a:lvl3pPr marL="1166546" indent="-233309">
              <a:defRPr>
                <a:solidFill>
                  <a:schemeClr val="tx1"/>
                </a:solidFill>
                <a:latin typeface="Franklin Gothic Medium" panose="020B0603020102020204" pitchFamily="34" charset="0"/>
              </a:defRPr>
            </a:lvl3pPr>
            <a:lvl4pPr marL="1633164" indent="-233309">
              <a:defRPr>
                <a:solidFill>
                  <a:schemeClr val="tx1"/>
                </a:solidFill>
                <a:latin typeface="Franklin Gothic Medium" panose="020B0603020102020204" pitchFamily="34" charset="0"/>
              </a:defRPr>
            </a:lvl4pPr>
            <a:lvl5pPr marL="2099782" indent="-233309">
              <a:defRPr>
                <a:solidFill>
                  <a:schemeClr val="tx1"/>
                </a:solidFill>
                <a:latin typeface="Franklin Gothic Medium" panose="020B0603020102020204" pitchFamily="34" charset="0"/>
              </a:defRPr>
            </a:lvl5pPr>
            <a:lvl6pPr marL="2566401" indent="-233309" eaLnBrk="0" fontAlgn="base" hangingPunct="0">
              <a:spcBef>
                <a:spcPct val="0"/>
              </a:spcBef>
              <a:spcAft>
                <a:spcPct val="0"/>
              </a:spcAft>
              <a:defRPr>
                <a:solidFill>
                  <a:schemeClr val="tx1"/>
                </a:solidFill>
                <a:latin typeface="Franklin Gothic Medium" panose="020B0603020102020204" pitchFamily="34" charset="0"/>
              </a:defRPr>
            </a:lvl6pPr>
            <a:lvl7pPr marL="3033019" indent="-233309" eaLnBrk="0" fontAlgn="base" hangingPunct="0">
              <a:spcBef>
                <a:spcPct val="0"/>
              </a:spcBef>
              <a:spcAft>
                <a:spcPct val="0"/>
              </a:spcAft>
              <a:defRPr>
                <a:solidFill>
                  <a:schemeClr val="tx1"/>
                </a:solidFill>
                <a:latin typeface="Franklin Gothic Medium" panose="020B0603020102020204" pitchFamily="34" charset="0"/>
              </a:defRPr>
            </a:lvl7pPr>
            <a:lvl8pPr marL="3499637" indent="-233309" eaLnBrk="0" fontAlgn="base" hangingPunct="0">
              <a:spcBef>
                <a:spcPct val="0"/>
              </a:spcBef>
              <a:spcAft>
                <a:spcPct val="0"/>
              </a:spcAft>
              <a:defRPr>
                <a:solidFill>
                  <a:schemeClr val="tx1"/>
                </a:solidFill>
                <a:latin typeface="Franklin Gothic Medium" panose="020B0603020102020204" pitchFamily="34" charset="0"/>
              </a:defRPr>
            </a:lvl8pPr>
            <a:lvl9pPr marL="3966256" indent="-233309" eaLnBrk="0" fontAlgn="base" hangingPunct="0">
              <a:spcBef>
                <a:spcPct val="0"/>
              </a:spcBef>
              <a:spcAft>
                <a:spcPct val="0"/>
              </a:spcAft>
              <a:defRPr>
                <a:solidFill>
                  <a:schemeClr val="tx1"/>
                </a:solidFill>
                <a:latin typeface="Franklin Gothic Medium" panose="020B0603020102020204" pitchFamily="34" charset="0"/>
              </a:defRPr>
            </a:lvl9pPr>
          </a:lstStyle>
          <a:p>
            <a:pPr fontAlgn="base">
              <a:spcBef>
                <a:spcPct val="0"/>
              </a:spcBef>
              <a:spcAft>
                <a:spcPct val="0"/>
              </a:spcAft>
            </a:pPr>
            <a:fld id="{D00104DF-B6EE-46A6-A3D3-1E101D6CF203}" type="slidenum">
              <a:rPr lang="en-US" altLang="en-US" smtClean="0">
                <a:latin typeface="Calibri" panose="020F0502020204030204" pitchFamily="34" charset="0"/>
              </a:rPr>
              <a:pPr fontAlgn="base">
                <a:spcBef>
                  <a:spcPct val="0"/>
                </a:spcBef>
                <a:spcAft>
                  <a:spcPct val="0"/>
                </a:spcAft>
              </a:pPr>
              <a:t>15</a:t>
            </a:fld>
            <a:endParaRPr lang="en-US" altLang="en-US" dirty="0" smtClean="0">
              <a:latin typeface="Calibri" panose="020F0502020204030204" pitchFamily="34" charset="0"/>
            </a:endParaRPr>
          </a:p>
        </p:txBody>
      </p:sp>
    </p:spTree>
    <p:extLst>
      <p:ext uri="{BB962C8B-B14F-4D97-AF65-F5344CB8AC3E}">
        <p14:creationId xmlns:p14="http://schemas.microsoft.com/office/powerpoint/2010/main" val="5356360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Medium" panose="020B0603020102020204" pitchFamily="34" charset="0"/>
              </a:defRPr>
            </a:lvl1pPr>
            <a:lvl2pPr marL="758255" indent="-291636">
              <a:defRPr>
                <a:solidFill>
                  <a:schemeClr val="tx1"/>
                </a:solidFill>
                <a:latin typeface="Franklin Gothic Medium" panose="020B0603020102020204" pitchFamily="34" charset="0"/>
              </a:defRPr>
            </a:lvl2pPr>
            <a:lvl3pPr marL="1166546" indent="-233309">
              <a:defRPr>
                <a:solidFill>
                  <a:schemeClr val="tx1"/>
                </a:solidFill>
                <a:latin typeface="Franklin Gothic Medium" panose="020B0603020102020204" pitchFamily="34" charset="0"/>
              </a:defRPr>
            </a:lvl3pPr>
            <a:lvl4pPr marL="1633164" indent="-233309">
              <a:defRPr>
                <a:solidFill>
                  <a:schemeClr val="tx1"/>
                </a:solidFill>
                <a:latin typeface="Franklin Gothic Medium" panose="020B0603020102020204" pitchFamily="34" charset="0"/>
              </a:defRPr>
            </a:lvl4pPr>
            <a:lvl5pPr marL="2099782" indent="-233309">
              <a:defRPr>
                <a:solidFill>
                  <a:schemeClr val="tx1"/>
                </a:solidFill>
                <a:latin typeface="Franklin Gothic Medium" panose="020B0603020102020204" pitchFamily="34" charset="0"/>
              </a:defRPr>
            </a:lvl5pPr>
            <a:lvl6pPr marL="2566401" indent="-233309" eaLnBrk="0" fontAlgn="base" hangingPunct="0">
              <a:spcBef>
                <a:spcPct val="0"/>
              </a:spcBef>
              <a:spcAft>
                <a:spcPct val="0"/>
              </a:spcAft>
              <a:defRPr>
                <a:solidFill>
                  <a:schemeClr val="tx1"/>
                </a:solidFill>
                <a:latin typeface="Franklin Gothic Medium" panose="020B0603020102020204" pitchFamily="34" charset="0"/>
              </a:defRPr>
            </a:lvl6pPr>
            <a:lvl7pPr marL="3033019" indent="-233309" eaLnBrk="0" fontAlgn="base" hangingPunct="0">
              <a:spcBef>
                <a:spcPct val="0"/>
              </a:spcBef>
              <a:spcAft>
                <a:spcPct val="0"/>
              </a:spcAft>
              <a:defRPr>
                <a:solidFill>
                  <a:schemeClr val="tx1"/>
                </a:solidFill>
                <a:latin typeface="Franklin Gothic Medium" panose="020B0603020102020204" pitchFamily="34" charset="0"/>
              </a:defRPr>
            </a:lvl7pPr>
            <a:lvl8pPr marL="3499637" indent="-233309" eaLnBrk="0" fontAlgn="base" hangingPunct="0">
              <a:spcBef>
                <a:spcPct val="0"/>
              </a:spcBef>
              <a:spcAft>
                <a:spcPct val="0"/>
              </a:spcAft>
              <a:defRPr>
                <a:solidFill>
                  <a:schemeClr val="tx1"/>
                </a:solidFill>
                <a:latin typeface="Franklin Gothic Medium" panose="020B0603020102020204" pitchFamily="34" charset="0"/>
              </a:defRPr>
            </a:lvl8pPr>
            <a:lvl9pPr marL="3966256" indent="-233309" eaLnBrk="0" fontAlgn="base" hangingPunct="0">
              <a:spcBef>
                <a:spcPct val="0"/>
              </a:spcBef>
              <a:spcAft>
                <a:spcPct val="0"/>
              </a:spcAft>
              <a:defRPr>
                <a:solidFill>
                  <a:schemeClr val="tx1"/>
                </a:solidFill>
                <a:latin typeface="Franklin Gothic Medium" panose="020B0603020102020204" pitchFamily="34" charset="0"/>
              </a:defRPr>
            </a:lvl9pPr>
          </a:lstStyle>
          <a:p>
            <a:pPr fontAlgn="base">
              <a:spcBef>
                <a:spcPct val="0"/>
              </a:spcBef>
              <a:spcAft>
                <a:spcPct val="0"/>
              </a:spcAft>
            </a:pPr>
            <a:fld id="{D00104DF-B6EE-46A6-A3D3-1E101D6CF203}" type="slidenum">
              <a:rPr lang="en-US" altLang="en-US" smtClean="0">
                <a:latin typeface="Calibri" panose="020F0502020204030204" pitchFamily="34" charset="0"/>
              </a:rPr>
              <a:pPr fontAlgn="base">
                <a:spcBef>
                  <a:spcPct val="0"/>
                </a:spcBef>
                <a:spcAft>
                  <a:spcPct val="0"/>
                </a:spcAft>
              </a:pPr>
              <a:t>16</a:t>
            </a:fld>
            <a:endParaRPr lang="en-US" altLang="en-US" dirty="0" smtClean="0">
              <a:latin typeface="Calibri" panose="020F0502020204030204" pitchFamily="34" charset="0"/>
            </a:endParaRPr>
          </a:p>
        </p:txBody>
      </p:sp>
    </p:spTree>
    <p:extLst>
      <p:ext uri="{BB962C8B-B14F-4D97-AF65-F5344CB8AC3E}">
        <p14:creationId xmlns:p14="http://schemas.microsoft.com/office/powerpoint/2010/main" val="4985725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Medium" panose="020B0603020102020204" pitchFamily="34" charset="0"/>
              </a:defRPr>
            </a:lvl1pPr>
            <a:lvl2pPr marL="758255" indent="-291636">
              <a:defRPr>
                <a:solidFill>
                  <a:schemeClr val="tx1"/>
                </a:solidFill>
                <a:latin typeface="Franklin Gothic Medium" panose="020B0603020102020204" pitchFamily="34" charset="0"/>
              </a:defRPr>
            </a:lvl2pPr>
            <a:lvl3pPr marL="1166546" indent="-233309">
              <a:defRPr>
                <a:solidFill>
                  <a:schemeClr val="tx1"/>
                </a:solidFill>
                <a:latin typeface="Franklin Gothic Medium" panose="020B0603020102020204" pitchFamily="34" charset="0"/>
              </a:defRPr>
            </a:lvl3pPr>
            <a:lvl4pPr marL="1633164" indent="-233309">
              <a:defRPr>
                <a:solidFill>
                  <a:schemeClr val="tx1"/>
                </a:solidFill>
                <a:latin typeface="Franklin Gothic Medium" panose="020B0603020102020204" pitchFamily="34" charset="0"/>
              </a:defRPr>
            </a:lvl4pPr>
            <a:lvl5pPr marL="2099782" indent="-233309">
              <a:defRPr>
                <a:solidFill>
                  <a:schemeClr val="tx1"/>
                </a:solidFill>
                <a:latin typeface="Franklin Gothic Medium" panose="020B0603020102020204" pitchFamily="34" charset="0"/>
              </a:defRPr>
            </a:lvl5pPr>
            <a:lvl6pPr marL="2566401" indent="-233309" eaLnBrk="0" fontAlgn="base" hangingPunct="0">
              <a:spcBef>
                <a:spcPct val="0"/>
              </a:spcBef>
              <a:spcAft>
                <a:spcPct val="0"/>
              </a:spcAft>
              <a:defRPr>
                <a:solidFill>
                  <a:schemeClr val="tx1"/>
                </a:solidFill>
                <a:latin typeface="Franklin Gothic Medium" panose="020B0603020102020204" pitchFamily="34" charset="0"/>
              </a:defRPr>
            </a:lvl6pPr>
            <a:lvl7pPr marL="3033019" indent="-233309" eaLnBrk="0" fontAlgn="base" hangingPunct="0">
              <a:spcBef>
                <a:spcPct val="0"/>
              </a:spcBef>
              <a:spcAft>
                <a:spcPct val="0"/>
              </a:spcAft>
              <a:defRPr>
                <a:solidFill>
                  <a:schemeClr val="tx1"/>
                </a:solidFill>
                <a:latin typeface="Franklin Gothic Medium" panose="020B0603020102020204" pitchFamily="34" charset="0"/>
              </a:defRPr>
            </a:lvl7pPr>
            <a:lvl8pPr marL="3499637" indent="-233309" eaLnBrk="0" fontAlgn="base" hangingPunct="0">
              <a:spcBef>
                <a:spcPct val="0"/>
              </a:spcBef>
              <a:spcAft>
                <a:spcPct val="0"/>
              </a:spcAft>
              <a:defRPr>
                <a:solidFill>
                  <a:schemeClr val="tx1"/>
                </a:solidFill>
                <a:latin typeface="Franklin Gothic Medium" panose="020B0603020102020204" pitchFamily="34" charset="0"/>
              </a:defRPr>
            </a:lvl8pPr>
            <a:lvl9pPr marL="3966256" indent="-233309" eaLnBrk="0" fontAlgn="base" hangingPunct="0">
              <a:spcBef>
                <a:spcPct val="0"/>
              </a:spcBef>
              <a:spcAft>
                <a:spcPct val="0"/>
              </a:spcAft>
              <a:defRPr>
                <a:solidFill>
                  <a:schemeClr val="tx1"/>
                </a:solidFill>
                <a:latin typeface="Franklin Gothic Medium" panose="020B0603020102020204" pitchFamily="34" charset="0"/>
              </a:defRPr>
            </a:lvl9pPr>
          </a:lstStyle>
          <a:p>
            <a:pPr fontAlgn="base">
              <a:spcBef>
                <a:spcPct val="0"/>
              </a:spcBef>
              <a:spcAft>
                <a:spcPct val="0"/>
              </a:spcAft>
            </a:pPr>
            <a:fld id="{D00104DF-B6EE-46A6-A3D3-1E101D6CF203}" type="slidenum">
              <a:rPr lang="en-US" altLang="en-US" smtClean="0">
                <a:latin typeface="Calibri" panose="020F0502020204030204" pitchFamily="34" charset="0"/>
              </a:rPr>
              <a:pPr fontAlgn="base">
                <a:spcBef>
                  <a:spcPct val="0"/>
                </a:spcBef>
                <a:spcAft>
                  <a:spcPct val="0"/>
                </a:spcAft>
              </a:pPr>
              <a:t>17</a:t>
            </a:fld>
            <a:endParaRPr lang="en-US" altLang="en-US" dirty="0" smtClean="0">
              <a:latin typeface="Calibri" panose="020F0502020204030204" pitchFamily="34" charset="0"/>
            </a:endParaRPr>
          </a:p>
        </p:txBody>
      </p:sp>
    </p:spTree>
    <p:extLst>
      <p:ext uri="{BB962C8B-B14F-4D97-AF65-F5344CB8AC3E}">
        <p14:creationId xmlns:p14="http://schemas.microsoft.com/office/powerpoint/2010/main" val="3825035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Medium" panose="020B0603020102020204" pitchFamily="34" charset="0"/>
              </a:defRPr>
            </a:lvl1pPr>
            <a:lvl2pPr marL="758255" indent="-291636">
              <a:defRPr>
                <a:solidFill>
                  <a:schemeClr val="tx1"/>
                </a:solidFill>
                <a:latin typeface="Franklin Gothic Medium" panose="020B0603020102020204" pitchFamily="34" charset="0"/>
              </a:defRPr>
            </a:lvl2pPr>
            <a:lvl3pPr marL="1166546" indent="-233309">
              <a:defRPr>
                <a:solidFill>
                  <a:schemeClr val="tx1"/>
                </a:solidFill>
                <a:latin typeface="Franklin Gothic Medium" panose="020B0603020102020204" pitchFamily="34" charset="0"/>
              </a:defRPr>
            </a:lvl3pPr>
            <a:lvl4pPr marL="1633164" indent="-233309">
              <a:defRPr>
                <a:solidFill>
                  <a:schemeClr val="tx1"/>
                </a:solidFill>
                <a:latin typeface="Franklin Gothic Medium" panose="020B0603020102020204" pitchFamily="34" charset="0"/>
              </a:defRPr>
            </a:lvl4pPr>
            <a:lvl5pPr marL="2099782" indent="-233309">
              <a:defRPr>
                <a:solidFill>
                  <a:schemeClr val="tx1"/>
                </a:solidFill>
                <a:latin typeface="Franklin Gothic Medium" panose="020B0603020102020204" pitchFamily="34" charset="0"/>
              </a:defRPr>
            </a:lvl5pPr>
            <a:lvl6pPr marL="2566401" indent="-233309" eaLnBrk="0" fontAlgn="base" hangingPunct="0">
              <a:spcBef>
                <a:spcPct val="0"/>
              </a:spcBef>
              <a:spcAft>
                <a:spcPct val="0"/>
              </a:spcAft>
              <a:defRPr>
                <a:solidFill>
                  <a:schemeClr val="tx1"/>
                </a:solidFill>
                <a:latin typeface="Franklin Gothic Medium" panose="020B0603020102020204" pitchFamily="34" charset="0"/>
              </a:defRPr>
            </a:lvl6pPr>
            <a:lvl7pPr marL="3033019" indent="-233309" eaLnBrk="0" fontAlgn="base" hangingPunct="0">
              <a:spcBef>
                <a:spcPct val="0"/>
              </a:spcBef>
              <a:spcAft>
                <a:spcPct val="0"/>
              </a:spcAft>
              <a:defRPr>
                <a:solidFill>
                  <a:schemeClr val="tx1"/>
                </a:solidFill>
                <a:latin typeface="Franklin Gothic Medium" panose="020B0603020102020204" pitchFamily="34" charset="0"/>
              </a:defRPr>
            </a:lvl7pPr>
            <a:lvl8pPr marL="3499637" indent="-233309" eaLnBrk="0" fontAlgn="base" hangingPunct="0">
              <a:spcBef>
                <a:spcPct val="0"/>
              </a:spcBef>
              <a:spcAft>
                <a:spcPct val="0"/>
              </a:spcAft>
              <a:defRPr>
                <a:solidFill>
                  <a:schemeClr val="tx1"/>
                </a:solidFill>
                <a:latin typeface="Franklin Gothic Medium" panose="020B0603020102020204" pitchFamily="34" charset="0"/>
              </a:defRPr>
            </a:lvl8pPr>
            <a:lvl9pPr marL="3966256" indent="-233309" eaLnBrk="0" fontAlgn="base" hangingPunct="0">
              <a:spcBef>
                <a:spcPct val="0"/>
              </a:spcBef>
              <a:spcAft>
                <a:spcPct val="0"/>
              </a:spcAft>
              <a:defRPr>
                <a:solidFill>
                  <a:schemeClr val="tx1"/>
                </a:solidFill>
                <a:latin typeface="Franklin Gothic Medium" panose="020B0603020102020204" pitchFamily="34" charset="0"/>
              </a:defRPr>
            </a:lvl9pPr>
          </a:lstStyle>
          <a:p>
            <a:pPr fontAlgn="base">
              <a:spcBef>
                <a:spcPct val="0"/>
              </a:spcBef>
              <a:spcAft>
                <a:spcPct val="0"/>
              </a:spcAft>
            </a:pPr>
            <a:fld id="{D00104DF-B6EE-46A6-A3D3-1E101D6CF203}" type="slidenum">
              <a:rPr lang="en-US" altLang="en-US" smtClean="0">
                <a:latin typeface="Calibri" panose="020F0502020204030204" pitchFamily="34" charset="0"/>
              </a:rPr>
              <a:pPr fontAlgn="base">
                <a:spcBef>
                  <a:spcPct val="0"/>
                </a:spcBef>
                <a:spcAft>
                  <a:spcPct val="0"/>
                </a:spcAft>
              </a:pPr>
              <a:t>18</a:t>
            </a:fld>
            <a:endParaRPr lang="en-US" altLang="en-US" dirty="0" smtClean="0">
              <a:latin typeface="Calibri" panose="020F0502020204030204" pitchFamily="34" charset="0"/>
            </a:endParaRPr>
          </a:p>
        </p:txBody>
      </p:sp>
    </p:spTree>
    <p:extLst>
      <p:ext uri="{BB962C8B-B14F-4D97-AF65-F5344CB8AC3E}">
        <p14:creationId xmlns:p14="http://schemas.microsoft.com/office/powerpoint/2010/main" val="38943418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E2BC98-6EA0-4EE7-A97F-558F26662BCA}" type="slidenum">
              <a:rPr lang="en-US" smtClean="0"/>
              <a:t>19</a:t>
            </a:fld>
            <a:endParaRPr lang="en-US" dirty="0"/>
          </a:p>
        </p:txBody>
      </p:sp>
    </p:spTree>
    <p:extLst>
      <p:ext uri="{BB962C8B-B14F-4D97-AF65-F5344CB8AC3E}">
        <p14:creationId xmlns:p14="http://schemas.microsoft.com/office/powerpoint/2010/main" val="24801262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E2BC98-6EA0-4EE7-A97F-558F26662BCA}" type="slidenum">
              <a:rPr lang="en-US" smtClean="0"/>
              <a:t>20</a:t>
            </a:fld>
            <a:endParaRPr lang="en-US" dirty="0"/>
          </a:p>
        </p:txBody>
      </p:sp>
    </p:spTree>
    <p:extLst>
      <p:ext uri="{BB962C8B-B14F-4D97-AF65-F5344CB8AC3E}">
        <p14:creationId xmlns:p14="http://schemas.microsoft.com/office/powerpoint/2010/main" val="14310580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Medium" panose="020B0603020102020204" pitchFamily="34" charset="0"/>
              </a:defRPr>
            </a:lvl1pPr>
            <a:lvl2pPr marL="758255" indent="-291636">
              <a:defRPr>
                <a:solidFill>
                  <a:schemeClr val="tx1"/>
                </a:solidFill>
                <a:latin typeface="Franklin Gothic Medium" panose="020B0603020102020204" pitchFamily="34" charset="0"/>
              </a:defRPr>
            </a:lvl2pPr>
            <a:lvl3pPr marL="1166546" indent="-233309">
              <a:defRPr>
                <a:solidFill>
                  <a:schemeClr val="tx1"/>
                </a:solidFill>
                <a:latin typeface="Franklin Gothic Medium" panose="020B0603020102020204" pitchFamily="34" charset="0"/>
              </a:defRPr>
            </a:lvl3pPr>
            <a:lvl4pPr marL="1633164" indent="-233309">
              <a:defRPr>
                <a:solidFill>
                  <a:schemeClr val="tx1"/>
                </a:solidFill>
                <a:latin typeface="Franklin Gothic Medium" panose="020B0603020102020204" pitchFamily="34" charset="0"/>
              </a:defRPr>
            </a:lvl4pPr>
            <a:lvl5pPr marL="2099782" indent="-233309">
              <a:defRPr>
                <a:solidFill>
                  <a:schemeClr val="tx1"/>
                </a:solidFill>
                <a:latin typeface="Franklin Gothic Medium" panose="020B0603020102020204" pitchFamily="34" charset="0"/>
              </a:defRPr>
            </a:lvl5pPr>
            <a:lvl6pPr marL="2566401" indent="-233309" eaLnBrk="0" fontAlgn="base" hangingPunct="0">
              <a:spcBef>
                <a:spcPct val="0"/>
              </a:spcBef>
              <a:spcAft>
                <a:spcPct val="0"/>
              </a:spcAft>
              <a:defRPr>
                <a:solidFill>
                  <a:schemeClr val="tx1"/>
                </a:solidFill>
                <a:latin typeface="Franklin Gothic Medium" panose="020B0603020102020204" pitchFamily="34" charset="0"/>
              </a:defRPr>
            </a:lvl6pPr>
            <a:lvl7pPr marL="3033019" indent="-233309" eaLnBrk="0" fontAlgn="base" hangingPunct="0">
              <a:spcBef>
                <a:spcPct val="0"/>
              </a:spcBef>
              <a:spcAft>
                <a:spcPct val="0"/>
              </a:spcAft>
              <a:defRPr>
                <a:solidFill>
                  <a:schemeClr val="tx1"/>
                </a:solidFill>
                <a:latin typeface="Franklin Gothic Medium" panose="020B0603020102020204" pitchFamily="34" charset="0"/>
              </a:defRPr>
            </a:lvl7pPr>
            <a:lvl8pPr marL="3499637" indent="-233309" eaLnBrk="0" fontAlgn="base" hangingPunct="0">
              <a:spcBef>
                <a:spcPct val="0"/>
              </a:spcBef>
              <a:spcAft>
                <a:spcPct val="0"/>
              </a:spcAft>
              <a:defRPr>
                <a:solidFill>
                  <a:schemeClr val="tx1"/>
                </a:solidFill>
                <a:latin typeface="Franklin Gothic Medium" panose="020B0603020102020204" pitchFamily="34" charset="0"/>
              </a:defRPr>
            </a:lvl8pPr>
            <a:lvl9pPr marL="3966256" indent="-233309" eaLnBrk="0" fontAlgn="base" hangingPunct="0">
              <a:spcBef>
                <a:spcPct val="0"/>
              </a:spcBef>
              <a:spcAft>
                <a:spcPct val="0"/>
              </a:spcAft>
              <a:defRPr>
                <a:solidFill>
                  <a:schemeClr val="tx1"/>
                </a:solidFill>
                <a:latin typeface="Franklin Gothic Medium" panose="020B0603020102020204" pitchFamily="34" charset="0"/>
              </a:defRPr>
            </a:lvl9pPr>
          </a:lstStyle>
          <a:p>
            <a:pPr fontAlgn="base">
              <a:spcBef>
                <a:spcPct val="0"/>
              </a:spcBef>
              <a:spcAft>
                <a:spcPct val="0"/>
              </a:spcAft>
            </a:pPr>
            <a:fld id="{D00104DF-B6EE-46A6-A3D3-1E101D6CF203}" type="slidenum">
              <a:rPr lang="en-US" altLang="en-US" smtClean="0">
                <a:latin typeface="Calibri" panose="020F0502020204030204" pitchFamily="34" charset="0"/>
              </a:rPr>
              <a:pPr fontAlgn="base">
                <a:spcBef>
                  <a:spcPct val="0"/>
                </a:spcBef>
                <a:spcAft>
                  <a:spcPct val="0"/>
                </a:spcAft>
              </a:pPr>
              <a:t>21</a:t>
            </a:fld>
            <a:endParaRPr lang="en-US" altLang="en-US" dirty="0" smtClean="0">
              <a:latin typeface="Calibri" panose="020F0502020204030204" pitchFamily="34" charset="0"/>
            </a:endParaRPr>
          </a:p>
        </p:txBody>
      </p:sp>
    </p:spTree>
    <p:extLst>
      <p:ext uri="{BB962C8B-B14F-4D97-AF65-F5344CB8AC3E}">
        <p14:creationId xmlns:p14="http://schemas.microsoft.com/office/powerpoint/2010/main" val="15425674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Tx/>
              <a:buNone/>
            </a:pPr>
            <a:r>
              <a:rPr lang="en-US" sz="1200" dirty="0" smtClean="0">
                <a:solidFill>
                  <a:schemeClr val="tx1"/>
                </a:solidFill>
                <a:latin typeface="Arial" panose="020B0604020202020204" pitchFamily="34" charset="0"/>
                <a:cs typeface="Arial" panose="020B0604020202020204" pitchFamily="34" charset="0"/>
              </a:rPr>
              <a:t>"</a:t>
            </a:r>
            <a:r>
              <a:rPr lang="en-US" sz="1200" b="1" u="sng" dirty="0" smtClean="0">
                <a:solidFill>
                  <a:schemeClr val="tx1"/>
                </a:solidFill>
                <a:latin typeface="Arial" panose="020B0604020202020204" pitchFamily="34" charset="0"/>
                <a:cs typeface="Arial" panose="020B0604020202020204" pitchFamily="34" charset="0"/>
              </a:rPr>
              <a:t>Public charter school</a:t>
            </a:r>
            <a:r>
              <a:rPr lang="en-US" sz="1200" dirty="0" smtClean="0">
                <a:solidFill>
                  <a:schemeClr val="tx1"/>
                </a:solidFill>
                <a:latin typeface="Arial" panose="020B0604020202020204" pitchFamily="34" charset="0"/>
                <a:cs typeface="Arial" panose="020B0604020202020204" pitchFamily="34" charset="0"/>
              </a:rPr>
              <a:t>" means a public school that:</a:t>
            </a:r>
          </a:p>
          <a:p>
            <a:pPr lvl="0">
              <a:buClrTx/>
              <a:buFont typeface="+mj-lt"/>
              <a:buAutoNum type="arabicPeriod"/>
            </a:pPr>
            <a:r>
              <a:rPr lang="en-US" sz="1200" dirty="0" smtClean="0">
                <a:solidFill>
                  <a:schemeClr val="tx1"/>
                </a:solidFill>
                <a:latin typeface="Arial" panose="020B0604020202020204" pitchFamily="34" charset="0"/>
                <a:cs typeface="Arial" panose="020B0604020202020204" pitchFamily="34" charset="0"/>
              </a:rPr>
              <a:t>Is a public body corporate and politic, exercising public power, including the power in name to contract and be contracted with, sue and be sued, and adopt bylaws not inconsistent with this section;</a:t>
            </a:r>
          </a:p>
          <a:p>
            <a:pPr lvl="0">
              <a:buClrTx/>
              <a:buFont typeface="+mj-lt"/>
              <a:buAutoNum type="arabicPeriod"/>
            </a:pPr>
            <a:r>
              <a:rPr lang="en-US" sz="1200" dirty="0" smtClean="0">
                <a:solidFill>
                  <a:schemeClr val="tx1"/>
                </a:solidFill>
                <a:latin typeface="Arial" panose="020B0604020202020204" pitchFamily="34" charset="0"/>
                <a:cs typeface="Arial" panose="020B0604020202020204" pitchFamily="34" charset="0"/>
              </a:rPr>
              <a:t>Has autonomy over decisions, including but not limited to matters concerning finance, personnel, scheduling, curriculum, and instruction;</a:t>
            </a:r>
          </a:p>
          <a:p>
            <a:pPr lvl="0">
              <a:buClrTx/>
              <a:buFont typeface="+mj-lt"/>
              <a:buAutoNum type="arabicPeriod"/>
            </a:pPr>
            <a:r>
              <a:rPr lang="en-US" sz="1200" dirty="0" smtClean="0">
                <a:solidFill>
                  <a:schemeClr val="tx1"/>
                </a:solidFill>
                <a:latin typeface="Arial" panose="020B0604020202020204" pitchFamily="34" charset="0"/>
                <a:cs typeface="Arial" panose="020B0604020202020204" pitchFamily="34" charset="0"/>
              </a:rPr>
              <a:t>Is governed by an independent board of directors;</a:t>
            </a:r>
          </a:p>
          <a:p>
            <a:pPr lvl="0">
              <a:buClrTx/>
              <a:buFont typeface="+mj-lt"/>
              <a:buAutoNum type="arabicPeriod"/>
            </a:pPr>
            <a:r>
              <a:rPr lang="en-US" sz="1200" dirty="0" smtClean="0">
                <a:solidFill>
                  <a:schemeClr val="tx1"/>
                </a:solidFill>
                <a:latin typeface="Arial" panose="020B0604020202020204" pitchFamily="34" charset="0"/>
                <a:cs typeface="Arial" panose="020B0604020202020204" pitchFamily="34" charset="0"/>
              </a:rPr>
              <a:t>Is established and operating under the terms of a charter contract between the public charter school's board of directors and its authorizer;</a:t>
            </a:r>
          </a:p>
          <a:p>
            <a:pPr lvl="0">
              <a:buClrTx/>
              <a:buFont typeface="+mj-lt"/>
              <a:buAutoNum type="arabicPeriod"/>
            </a:pPr>
            <a:r>
              <a:rPr lang="en-US" sz="1200" dirty="0" smtClean="0">
                <a:solidFill>
                  <a:schemeClr val="tx1"/>
                </a:solidFill>
                <a:latin typeface="Arial" panose="020B0604020202020204" pitchFamily="34" charset="0"/>
                <a:cs typeface="Arial" panose="020B0604020202020204" pitchFamily="34" charset="0"/>
              </a:rPr>
              <a:t>Is a public school to which parents choose to send their children;</a:t>
            </a:r>
          </a:p>
          <a:p>
            <a:pPr lvl="0">
              <a:buClrTx/>
              <a:buFont typeface="+mj-lt"/>
              <a:buAutoNum type="arabicPeriod"/>
            </a:pPr>
            <a:r>
              <a:rPr lang="en-US" sz="1200" dirty="0" smtClean="0">
                <a:solidFill>
                  <a:schemeClr val="tx1"/>
                </a:solidFill>
                <a:latin typeface="Arial" panose="020B0604020202020204" pitchFamily="34" charset="0"/>
                <a:cs typeface="Arial" panose="020B0604020202020204" pitchFamily="34" charset="0"/>
              </a:rPr>
              <a:t>Is a public school that admits students on the basis of a random and open lottery if more students apply for admission than can be accommodated;</a:t>
            </a:r>
          </a:p>
          <a:p>
            <a:pPr lvl="0">
              <a:buClrTx/>
              <a:buFont typeface="+mj-lt"/>
              <a:buAutoNum type="arabicPeriod"/>
            </a:pPr>
            <a:r>
              <a:rPr lang="en-US" sz="1200" dirty="0" smtClean="0">
                <a:solidFill>
                  <a:schemeClr val="tx1"/>
                </a:solidFill>
                <a:latin typeface="Arial" panose="020B0604020202020204" pitchFamily="34" charset="0"/>
                <a:cs typeface="Arial" panose="020B0604020202020204" pitchFamily="34" charset="0"/>
              </a:rPr>
              <a:t>Offers a comprehensive instructional program within a public school district;</a:t>
            </a:r>
          </a:p>
          <a:p>
            <a:pPr lvl="0">
              <a:buClrTx/>
              <a:buFont typeface="+mj-lt"/>
              <a:buAutoNum type="arabicPeriod"/>
            </a:pPr>
            <a:r>
              <a:rPr lang="en-US" sz="1200" dirty="0" smtClean="0">
                <a:solidFill>
                  <a:schemeClr val="tx1"/>
                </a:solidFill>
                <a:latin typeface="Arial" panose="020B0604020202020204" pitchFamily="34" charset="0"/>
                <a:cs typeface="Arial" panose="020B0604020202020204" pitchFamily="34" charset="0"/>
              </a:rPr>
              <a:t>Operates in pursuit of a specific set of educational objectives as defined in its charter contract; and</a:t>
            </a:r>
          </a:p>
          <a:p>
            <a:pPr lvl="0">
              <a:buClrTx/>
              <a:buFont typeface="+mj-lt"/>
              <a:buAutoNum type="arabicPeriod"/>
            </a:pPr>
            <a:r>
              <a:rPr lang="en-US" sz="1200" dirty="0" smtClean="0">
                <a:solidFill>
                  <a:schemeClr val="tx1"/>
                </a:solidFill>
                <a:latin typeface="Arial" panose="020B0604020202020204" pitchFamily="34" charset="0"/>
                <a:cs typeface="Arial" panose="020B0604020202020204" pitchFamily="34" charset="0"/>
              </a:rPr>
              <a:t>Operates under the oversight of its authorizer in accordance with its charter contract.</a:t>
            </a:r>
          </a:p>
          <a:p>
            <a:endParaRPr lang="en-US" dirty="0" smtClean="0"/>
          </a:p>
          <a:p>
            <a:r>
              <a:rPr lang="en-US" dirty="0" smtClean="0"/>
              <a:t>Authorizers</a:t>
            </a:r>
          </a:p>
          <a:p>
            <a:pPr marL="0" indent="0">
              <a:buNone/>
            </a:pPr>
            <a:r>
              <a:rPr lang="en-US" sz="1200" dirty="0" smtClean="0">
                <a:solidFill>
                  <a:schemeClr val="tx1"/>
                </a:solidFill>
                <a:latin typeface="Arial" panose="020B0604020202020204" pitchFamily="34" charset="0"/>
                <a:cs typeface="Arial" panose="020B0604020202020204" pitchFamily="34" charset="0"/>
              </a:rPr>
              <a:t>"</a:t>
            </a:r>
            <a:r>
              <a:rPr lang="en-US" sz="1200" b="1" dirty="0" smtClean="0">
                <a:solidFill>
                  <a:schemeClr val="tx1"/>
                </a:solidFill>
                <a:latin typeface="Arial" panose="020B0604020202020204" pitchFamily="34" charset="0"/>
                <a:cs typeface="Arial" panose="020B0604020202020204" pitchFamily="34" charset="0"/>
              </a:rPr>
              <a:t>Public charter school authorizer</a:t>
            </a:r>
            <a:r>
              <a:rPr lang="en-US" sz="1200" dirty="0" smtClean="0">
                <a:solidFill>
                  <a:schemeClr val="tx1"/>
                </a:solidFill>
                <a:latin typeface="Arial" panose="020B0604020202020204" pitchFamily="34" charset="0"/>
                <a:cs typeface="Arial" panose="020B0604020202020204" pitchFamily="34" charset="0"/>
              </a:rPr>
              <a:t>" or "</a:t>
            </a:r>
            <a:r>
              <a:rPr lang="en-US" sz="1200" b="1" dirty="0" smtClean="0">
                <a:solidFill>
                  <a:schemeClr val="tx1"/>
                </a:solidFill>
                <a:latin typeface="Arial" panose="020B0604020202020204" pitchFamily="34" charset="0"/>
                <a:cs typeface="Arial" panose="020B0604020202020204" pitchFamily="34" charset="0"/>
              </a:rPr>
              <a:t>authorizer</a:t>
            </a:r>
            <a:r>
              <a:rPr lang="en-US" sz="1200" dirty="0" smtClean="0">
                <a:solidFill>
                  <a:schemeClr val="tx1"/>
                </a:solidFill>
                <a:latin typeface="Arial" panose="020B0604020202020204" pitchFamily="34" charset="0"/>
                <a:cs typeface="Arial" panose="020B0604020202020204" pitchFamily="34" charset="0"/>
              </a:rPr>
              <a:t>" means an entity or body that reviews, approves, or denies charter applications, enters into charter contracts with applicants, oversees public charter schools, and renews, does not renew, or revokes charter contracts. Authorizers include:</a:t>
            </a:r>
            <a:endParaRPr lang="en-US" sz="1200" b="1" dirty="0" smtClean="0">
              <a:solidFill>
                <a:schemeClr val="tx1"/>
              </a:solidFill>
              <a:latin typeface="Arial" panose="020B0604020202020204" pitchFamily="34" charset="0"/>
              <a:cs typeface="Arial" panose="020B0604020202020204" pitchFamily="34" charset="0"/>
            </a:endParaRPr>
          </a:p>
          <a:p>
            <a:pPr>
              <a:buClrTx/>
              <a:buFont typeface="+mj-lt"/>
              <a:buAutoNum type="arabicPeriod"/>
            </a:pPr>
            <a:r>
              <a:rPr lang="en-US" sz="1200" dirty="0" smtClean="0">
                <a:solidFill>
                  <a:schemeClr val="tx1"/>
                </a:solidFill>
                <a:latin typeface="Arial" panose="020B0604020202020204" pitchFamily="34" charset="0"/>
                <a:cs typeface="Arial" panose="020B0604020202020204" pitchFamily="34" charset="0"/>
              </a:rPr>
              <a:t>A local school board of a local school district in which a public charter school is located;</a:t>
            </a:r>
            <a:endParaRPr lang="en-US" sz="1200" b="1" dirty="0" smtClean="0">
              <a:solidFill>
                <a:schemeClr val="tx1"/>
              </a:solidFill>
              <a:latin typeface="Arial" panose="020B0604020202020204" pitchFamily="34" charset="0"/>
              <a:cs typeface="Arial" panose="020B0604020202020204" pitchFamily="34" charset="0"/>
            </a:endParaRPr>
          </a:p>
          <a:p>
            <a:pPr>
              <a:buClrTx/>
              <a:buFont typeface="+mj-lt"/>
              <a:buAutoNum type="arabicPeriod"/>
            </a:pPr>
            <a:r>
              <a:rPr lang="en-US" sz="1200" dirty="0" smtClean="0">
                <a:solidFill>
                  <a:schemeClr val="tx1"/>
                </a:solidFill>
                <a:latin typeface="Arial" panose="020B0604020202020204" pitchFamily="34" charset="0"/>
                <a:cs typeface="Arial" panose="020B0604020202020204" pitchFamily="34" charset="0"/>
              </a:rPr>
              <a:t>A collaborative among local school boards that forms to set up a regional public charter school to be located within the area managed and controlled by those local school boards;</a:t>
            </a:r>
            <a:endParaRPr lang="en-US" sz="1200" b="1" dirty="0" smtClean="0">
              <a:solidFill>
                <a:schemeClr val="tx1"/>
              </a:solidFill>
              <a:latin typeface="Arial" panose="020B0604020202020204" pitchFamily="34" charset="0"/>
              <a:cs typeface="Arial" panose="020B0604020202020204" pitchFamily="34" charset="0"/>
            </a:endParaRPr>
          </a:p>
          <a:p>
            <a:pPr>
              <a:buClrTx/>
              <a:buFont typeface="+mj-lt"/>
              <a:buAutoNum type="arabicPeriod"/>
            </a:pPr>
            <a:r>
              <a:rPr lang="en-US" sz="1200" dirty="0" smtClean="0">
                <a:solidFill>
                  <a:schemeClr val="tx1"/>
                </a:solidFill>
                <a:latin typeface="Arial" panose="020B0604020202020204" pitchFamily="34" charset="0"/>
                <a:cs typeface="Arial" panose="020B0604020202020204" pitchFamily="34" charset="0"/>
              </a:rPr>
              <a:t>The mayor of a consolidated local government who may only authorize public charter schools to be physically located within the county in which the city is located and who has submitted a written notice to the state board that he or she intends to serve as an authorizer; and</a:t>
            </a:r>
            <a:endParaRPr lang="en-US" sz="1200" b="1" dirty="0" smtClean="0">
              <a:solidFill>
                <a:schemeClr val="tx1"/>
              </a:solidFill>
              <a:latin typeface="Arial" panose="020B0604020202020204" pitchFamily="34" charset="0"/>
              <a:cs typeface="Arial" panose="020B0604020202020204" pitchFamily="34" charset="0"/>
            </a:endParaRPr>
          </a:p>
          <a:p>
            <a:pPr>
              <a:buClrTx/>
              <a:buFont typeface="+mj-lt"/>
              <a:buAutoNum type="arabicPeriod"/>
            </a:pPr>
            <a:r>
              <a:rPr lang="en-US" sz="1200" dirty="0" smtClean="0">
                <a:solidFill>
                  <a:schemeClr val="tx1"/>
                </a:solidFill>
                <a:latin typeface="Arial" panose="020B0604020202020204" pitchFamily="34" charset="0"/>
                <a:cs typeface="Arial" panose="020B0604020202020204" pitchFamily="34" charset="0"/>
              </a:rPr>
              <a:t>The chief executive officer of an urban-county government who may only authorize public charter schools to be physically located within the county in which the city is located and who has submitted a written notice to the state board that he or she intends to serve as an authorizer.</a:t>
            </a:r>
            <a:endParaRPr lang="en-US" sz="1200" b="1" dirty="0" smtClean="0">
              <a:solidFill>
                <a:schemeClr val="tx1"/>
              </a:solidFill>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C1E2BC98-6EA0-4EE7-A97F-558F26662BCA}" type="slidenum">
              <a:rPr lang="en-US" smtClean="0"/>
              <a:t>3</a:t>
            </a:fld>
            <a:endParaRPr lang="en-US" dirty="0"/>
          </a:p>
        </p:txBody>
      </p:sp>
    </p:spTree>
    <p:extLst>
      <p:ext uri="{BB962C8B-B14F-4D97-AF65-F5344CB8AC3E}">
        <p14:creationId xmlns:p14="http://schemas.microsoft.com/office/powerpoint/2010/main" val="40226153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Medium" panose="020B0603020102020204" pitchFamily="34" charset="0"/>
              </a:defRPr>
            </a:lvl1pPr>
            <a:lvl2pPr marL="758255" indent="-291636">
              <a:defRPr>
                <a:solidFill>
                  <a:schemeClr val="tx1"/>
                </a:solidFill>
                <a:latin typeface="Franklin Gothic Medium" panose="020B0603020102020204" pitchFamily="34" charset="0"/>
              </a:defRPr>
            </a:lvl2pPr>
            <a:lvl3pPr marL="1166546" indent="-233309">
              <a:defRPr>
                <a:solidFill>
                  <a:schemeClr val="tx1"/>
                </a:solidFill>
                <a:latin typeface="Franklin Gothic Medium" panose="020B0603020102020204" pitchFamily="34" charset="0"/>
              </a:defRPr>
            </a:lvl3pPr>
            <a:lvl4pPr marL="1633164" indent="-233309">
              <a:defRPr>
                <a:solidFill>
                  <a:schemeClr val="tx1"/>
                </a:solidFill>
                <a:latin typeface="Franklin Gothic Medium" panose="020B0603020102020204" pitchFamily="34" charset="0"/>
              </a:defRPr>
            </a:lvl4pPr>
            <a:lvl5pPr marL="2099782" indent="-233309">
              <a:defRPr>
                <a:solidFill>
                  <a:schemeClr val="tx1"/>
                </a:solidFill>
                <a:latin typeface="Franklin Gothic Medium" panose="020B0603020102020204" pitchFamily="34" charset="0"/>
              </a:defRPr>
            </a:lvl5pPr>
            <a:lvl6pPr marL="2566401" indent="-233309" eaLnBrk="0" fontAlgn="base" hangingPunct="0">
              <a:spcBef>
                <a:spcPct val="0"/>
              </a:spcBef>
              <a:spcAft>
                <a:spcPct val="0"/>
              </a:spcAft>
              <a:defRPr>
                <a:solidFill>
                  <a:schemeClr val="tx1"/>
                </a:solidFill>
                <a:latin typeface="Franklin Gothic Medium" panose="020B0603020102020204" pitchFamily="34" charset="0"/>
              </a:defRPr>
            </a:lvl6pPr>
            <a:lvl7pPr marL="3033019" indent="-233309" eaLnBrk="0" fontAlgn="base" hangingPunct="0">
              <a:spcBef>
                <a:spcPct val="0"/>
              </a:spcBef>
              <a:spcAft>
                <a:spcPct val="0"/>
              </a:spcAft>
              <a:defRPr>
                <a:solidFill>
                  <a:schemeClr val="tx1"/>
                </a:solidFill>
                <a:latin typeface="Franklin Gothic Medium" panose="020B0603020102020204" pitchFamily="34" charset="0"/>
              </a:defRPr>
            </a:lvl7pPr>
            <a:lvl8pPr marL="3499637" indent="-233309" eaLnBrk="0" fontAlgn="base" hangingPunct="0">
              <a:spcBef>
                <a:spcPct val="0"/>
              </a:spcBef>
              <a:spcAft>
                <a:spcPct val="0"/>
              </a:spcAft>
              <a:defRPr>
                <a:solidFill>
                  <a:schemeClr val="tx1"/>
                </a:solidFill>
                <a:latin typeface="Franklin Gothic Medium" panose="020B0603020102020204" pitchFamily="34" charset="0"/>
              </a:defRPr>
            </a:lvl8pPr>
            <a:lvl9pPr marL="3966256" indent="-233309" eaLnBrk="0" fontAlgn="base" hangingPunct="0">
              <a:spcBef>
                <a:spcPct val="0"/>
              </a:spcBef>
              <a:spcAft>
                <a:spcPct val="0"/>
              </a:spcAft>
              <a:defRPr>
                <a:solidFill>
                  <a:schemeClr val="tx1"/>
                </a:solidFill>
                <a:latin typeface="Franklin Gothic Medium" panose="020B0603020102020204" pitchFamily="34" charset="0"/>
              </a:defRPr>
            </a:lvl9pPr>
          </a:lstStyle>
          <a:p>
            <a:pPr fontAlgn="base">
              <a:spcBef>
                <a:spcPct val="0"/>
              </a:spcBef>
              <a:spcAft>
                <a:spcPct val="0"/>
              </a:spcAft>
            </a:pPr>
            <a:fld id="{D00104DF-B6EE-46A6-A3D3-1E101D6CF203}" type="slidenum">
              <a:rPr lang="en-US" altLang="en-US" smtClean="0">
                <a:latin typeface="Calibri" panose="020F0502020204030204" pitchFamily="34" charset="0"/>
              </a:rPr>
              <a:pPr fontAlgn="base">
                <a:spcBef>
                  <a:spcPct val="0"/>
                </a:spcBef>
                <a:spcAft>
                  <a:spcPct val="0"/>
                </a:spcAft>
              </a:pPr>
              <a:t>22</a:t>
            </a:fld>
            <a:endParaRPr lang="en-US" altLang="en-US" dirty="0" smtClean="0">
              <a:latin typeface="Calibri" panose="020F0502020204030204" pitchFamily="34" charset="0"/>
            </a:endParaRPr>
          </a:p>
        </p:txBody>
      </p:sp>
    </p:spTree>
    <p:extLst>
      <p:ext uri="{BB962C8B-B14F-4D97-AF65-F5344CB8AC3E}">
        <p14:creationId xmlns:p14="http://schemas.microsoft.com/office/powerpoint/2010/main" val="36782133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Medium" panose="020B0603020102020204" pitchFamily="34" charset="0"/>
              </a:defRPr>
            </a:lvl1pPr>
            <a:lvl2pPr marL="758255" indent="-291636">
              <a:defRPr>
                <a:solidFill>
                  <a:schemeClr val="tx1"/>
                </a:solidFill>
                <a:latin typeface="Franklin Gothic Medium" panose="020B0603020102020204" pitchFamily="34" charset="0"/>
              </a:defRPr>
            </a:lvl2pPr>
            <a:lvl3pPr marL="1166546" indent="-233309">
              <a:defRPr>
                <a:solidFill>
                  <a:schemeClr val="tx1"/>
                </a:solidFill>
                <a:latin typeface="Franklin Gothic Medium" panose="020B0603020102020204" pitchFamily="34" charset="0"/>
              </a:defRPr>
            </a:lvl3pPr>
            <a:lvl4pPr marL="1633164" indent="-233309">
              <a:defRPr>
                <a:solidFill>
                  <a:schemeClr val="tx1"/>
                </a:solidFill>
                <a:latin typeface="Franklin Gothic Medium" panose="020B0603020102020204" pitchFamily="34" charset="0"/>
              </a:defRPr>
            </a:lvl4pPr>
            <a:lvl5pPr marL="2099782" indent="-233309">
              <a:defRPr>
                <a:solidFill>
                  <a:schemeClr val="tx1"/>
                </a:solidFill>
                <a:latin typeface="Franklin Gothic Medium" panose="020B0603020102020204" pitchFamily="34" charset="0"/>
              </a:defRPr>
            </a:lvl5pPr>
            <a:lvl6pPr marL="2566401" indent="-233309" eaLnBrk="0" fontAlgn="base" hangingPunct="0">
              <a:spcBef>
                <a:spcPct val="0"/>
              </a:spcBef>
              <a:spcAft>
                <a:spcPct val="0"/>
              </a:spcAft>
              <a:defRPr>
                <a:solidFill>
                  <a:schemeClr val="tx1"/>
                </a:solidFill>
                <a:latin typeface="Franklin Gothic Medium" panose="020B0603020102020204" pitchFamily="34" charset="0"/>
              </a:defRPr>
            </a:lvl6pPr>
            <a:lvl7pPr marL="3033019" indent="-233309" eaLnBrk="0" fontAlgn="base" hangingPunct="0">
              <a:spcBef>
                <a:spcPct val="0"/>
              </a:spcBef>
              <a:spcAft>
                <a:spcPct val="0"/>
              </a:spcAft>
              <a:defRPr>
                <a:solidFill>
                  <a:schemeClr val="tx1"/>
                </a:solidFill>
                <a:latin typeface="Franklin Gothic Medium" panose="020B0603020102020204" pitchFamily="34" charset="0"/>
              </a:defRPr>
            </a:lvl7pPr>
            <a:lvl8pPr marL="3499637" indent="-233309" eaLnBrk="0" fontAlgn="base" hangingPunct="0">
              <a:spcBef>
                <a:spcPct val="0"/>
              </a:spcBef>
              <a:spcAft>
                <a:spcPct val="0"/>
              </a:spcAft>
              <a:defRPr>
                <a:solidFill>
                  <a:schemeClr val="tx1"/>
                </a:solidFill>
                <a:latin typeface="Franklin Gothic Medium" panose="020B0603020102020204" pitchFamily="34" charset="0"/>
              </a:defRPr>
            </a:lvl8pPr>
            <a:lvl9pPr marL="3966256" indent="-233309" eaLnBrk="0" fontAlgn="base" hangingPunct="0">
              <a:spcBef>
                <a:spcPct val="0"/>
              </a:spcBef>
              <a:spcAft>
                <a:spcPct val="0"/>
              </a:spcAft>
              <a:defRPr>
                <a:solidFill>
                  <a:schemeClr val="tx1"/>
                </a:solidFill>
                <a:latin typeface="Franklin Gothic Medium" panose="020B0603020102020204" pitchFamily="34" charset="0"/>
              </a:defRPr>
            </a:lvl9pPr>
          </a:lstStyle>
          <a:p>
            <a:pPr fontAlgn="base">
              <a:spcBef>
                <a:spcPct val="0"/>
              </a:spcBef>
              <a:spcAft>
                <a:spcPct val="0"/>
              </a:spcAft>
            </a:pPr>
            <a:fld id="{D00104DF-B6EE-46A6-A3D3-1E101D6CF203}" type="slidenum">
              <a:rPr lang="en-US" altLang="en-US" smtClean="0">
                <a:latin typeface="Calibri" panose="020F0502020204030204" pitchFamily="34" charset="0"/>
              </a:rPr>
              <a:pPr fontAlgn="base">
                <a:spcBef>
                  <a:spcPct val="0"/>
                </a:spcBef>
                <a:spcAft>
                  <a:spcPct val="0"/>
                </a:spcAft>
              </a:pPr>
              <a:t>23</a:t>
            </a:fld>
            <a:endParaRPr lang="en-US" altLang="en-US" dirty="0" smtClean="0">
              <a:latin typeface="Calibri" panose="020F0502020204030204" pitchFamily="34" charset="0"/>
            </a:endParaRPr>
          </a:p>
        </p:txBody>
      </p:sp>
    </p:spTree>
    <p:extLst>
      <p:ext uri="{BB962C8B-B14F-4D97-AF65-F5344CB8AC3E}">
        <p14:creationId xmlns:p14="http://schemas.microsoft.com/office/powerpoint/2010/main" val="12545126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Medium" panose="020B0603020102020204" pitchFamily="34" charset="0"/>
              </a:defRPr>
            </a:lvl1pPr>
            <a:lvl2pPr marL="758255" indent="-291636">
              <a:defRPr>
                <a:solidFill>
                  <a:schemeClr val="tx1"/>
                </a:solidFill>
                <a:latin typeface="Franklin Gothic Medium" panose="020B0603020102020204" pitchFamily="34" charset="0"/>
              </a:defRPr>
            </a:lvl2pPr>
            <a:lvl3pPr marL="1166546" indent="-233309">
              <a:defRPr>
                <a:solidFill>
                  <a:schemeClr val="tx1"/>
                </a:solidFill>
                <a:latin typeface="Franklin Gothic Medium" panose="020B0603020102020204" pitchFamily="34" charset="0"/>
              </a:defRPr>
            </a:lvl3pPr>
            <a:lvl4pPr marL="1633164" indent="-233309">
              <a:defRPr>
                <a:solidFill>
                  <a:schemeClr val="tx1"/>
                </a:solidFill>
                <a:latin typeface="Franklin Gothic Medium" panose="020B0603020102020204" pitchFamily="34" charset="0"/>
              </a:defRPr>
            </a:lvl4pPr>
            <a:lvl5pPr marL="2099782" indent="-233309">
              <a:defRPr>
                <a:solidFill>
                  <a:schemeClr val="tx1"/>
                </a:solidFill>
                <a:latin typeface="Franklin Gothic Medium" panose="020B0603020102020204" pitchFamily="34" charset="0"/>
              </a:defRPr>
            </a:lvl5pPr>
            <a:lvl6pPr marL="2566401" indent="-233309" eaLnBrk="0" fontAlgn="base" hangingPunct="0">
              <a:spcBef>
                <a:spcPct val="0"/>
              </a:spcBef>
              <a:spcAft>
                <a:spcPct val="0"/>
              </a:spcAft>
              <a:defRPr>
                <a:solidFill>
                  <a:schemeClr val="tx1"/>
                </a:solidFill>
                <a:latin typeface="Franklin Gothic Medium" panose="020B0603020102020204" pitchFamily="34" charset="0"/>
              </a:defRPr>
            </a:lvl6pPr>
            <a:lvl7pPr marL="3033019" indent="-233309" eaLnBrk="0" fontAlgn="base" hangingPunct="0">
              <a:spcBef>
                <a:spcPct val="0"/>
              </a:spcBef>
              <a:spcAft>
                <a:spcPct val="0"/>
              </a:spcAft>
              <a:defRPr>
                <a:solidFill>
                  <a:schemeClr val="tx1"/>
                </a:solidFill>
                <a:latin typeface="Franklin Gothic Medium" panose="020B0603020102020204" pitchFamily="34" charset="0"/>
              </a:defRPr>
            </a:lvl7pPr>
            <a:lvl8pPr marL="3499637" indent="-233309" eaLnBrk="0" fontAlgn="base" hangingPunct="0">
              <a:spcBef>
                <a:spcPct val="0"/>
              </a:spcBef>
              <a:spcAft>
                <a:spcPct val="0"/>
              </a:spcAft>
              <a:defRPr>
                <a:solidFill>
                  <a:schemeClr val="tx1"/>
                </a:solidFill>
                <a:latin typeface="Franklin Gothic Medium" panose="020B0603020102020204" pitchFamily="34" charset="0"/>
              </a:defRPr>
            </a:lvl8pPr>
            <a:lvl9pPr marL="3966256" indent="-233309" eaLnBrk="0" fontAlgn="base" hangingPunct="0">
              <a:spcBef>
                <a:spcPct val="0"/>
              </a:spcBef>
              <a:spcAft>
                <a:spcPct val="0"/>
              </a:spcAft>
              <a:defRPr>
                <a:solidFill>
                  <a:schemeClr val="tx1"/>
                </a:solidFill>
                <a:latin typeface="Franklin Gothic Medium" panose="020B0603020102020204" pitchFamily="34" charset="0"/>
              </a:defRPr>
            </a:lvl9pPr>
          </a:lstStyle>
          <a:p>
            <a:pPr fontAlgn="base">
              <a:spcBef>
                <a:spcPct val="0"/>
              </a:spcBef>
              <a:spcAft>
                <a:spcPct val="0"/>
              </a:spcAft>
            </a:pPr>
            <a:fld id="{D00104DF-B6EE-46A6-A3D3-1E101D6CF203}" type="slidenum">
              <a:rPr lang="en-US" altLang="en-US" smtClean="0">
                <a:latin typeface="Calibri" panose="020F0502020204030204" pitchFamily="34" charset="0"/>
              </a:rPr>
              <a:pPr fontAlgn="base">
                <a:spcBef>
                  <a:spcPct val="0"/>
                </a:spcBef>
                <a:spcAft>
                  <a:spcPct val="0"/>
                </a:spcAft>
              </a:pPr>
              <a:t>24</a:t>
            </a:fld>
            <a:endParaRPr lang="en-US" altLang="en-US" dirty="0" smtClean="0">
              <a:latin typeface="Calibri" panose="020F0502020204030204" pitchFamily="34" charset="0"/>
            </a:endParaRPr>
          </a:p>
        </p:txBody>
      </p:sp>
    </p:spTree>
    <p:extLst>
      <p:ext uri="{BB962C8B-B14F-4D97-AF65-F5344CB8AC3E}">
        <p14:creationId xmlns:p14="http://schemas.microsoft.com/office/powerpoint/2010/main" val="40179636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Medium" panose="020B0603020102020204" pitchFamily="34" charset="0"/>
              </a:defRPr>
            </a:lvl1pPr>
            <a:lvl2pPr marL="758255" indent="-291636">
              <a:defRPr>
                <a:solidFill>
                  <a:schemeClr val="tx1"/>
                </a:solidFill>
                <a:latin typeface="Franklin Gothic Medium" panose="020B0603020102020204" pitchFamily="34" charset="0"/>
              </a:defRPr>
            </a:lvl2pPr>
            <a:lvl3pPr marL="1166546" indent="-233309">
              <a:defRPr>
                <a:solidFill>
                  <a:schemeClr val="tx1"/>
                </a:solidFill>
                <a:latin typeface="Franklin Gothic Medium" panose="020B0603020102020204" pitchFamily="34" charset="0"/>
              </a:defRPr>
            </a:lvl3pPr>
            <a:lvl4pPr marL="1633164" indent="-233309">
              <a:defRPr>
                <a:solidFill>
                  <a:schemeClr val="tx1"/>
                </a:solidFill>
                <a:latin typeface="Franklin Gothic Medium" panose="020B0603020102020204" pitchFamily="34" charset="0"/>
              </a:defRPr>
            </a:lvl4pPr>
            <a:lvl5pPr marL="2099782" indent="-233309">
              <a:defRPr>
                <a:solidFill>
                  <a:schemeClr val="tx1"/>
                </a:solidFill>
                <a:latin typeface="Franklin Gothic Medium" panose="020B0603020102020204" pitchFamily="34" charset="0"/>
              </a:defRPr>
            </a:lvl5pPr>
            <a:lvl6pPr marL="2566401" indent="-233309" eaLnBrk="0" fontAlgn="base" hangingPunct="0">
              <a:spcBef>
                <a:spcPct val="0"/>
              </a:spcBef>
              <a:spcAft>
                <a:spcPct val="0"/>
              </a:spcAft>
              <a:defRPr>
                <a:solidFill>
                  <a:schemeClr val="tx1"/>
                </a:solidFill>
                <a:latin typeface="Franklin Gothic Medium" panose="020B0603020102020204" pitchFamily="34" charset="0"/>
              </a:defRPr>
            </a:lvl6pPr>
            <a:lvl7pPr marL="3033019" indent="-233309" eaLnBrk="0" fontAlgn="base" hangingPunct="0">
              <a:spcBef>
                <a:spcPct val="0"/>
              </a:spcBef>
              <a:spcAft>
                <a:spcPct val="0"/>
              </a:spcAft>
              <a:defRPr>
                <a:solidFill>
                  <a:schemeClr val="tx1"/>
                </a:solidFill>
                <a:latin typeface="Franklin Gothic Medium" panose="020B0603020102020204" pitchFamily="34" charset="0"/>
              </a:defRPr>
            </a:lvl7pPr>
            <a:lvl8pPr marL="3499637" indent="-233309" eaLnBrk="0" fontAlgn="base" hangingPunct="0">
              <a:spcBef>
                <a:spcPct val="0"/>
              </a:spcBef>
              <a:spcAft>
                <a:spcPct val="0"/>
              </a:spcAft>
              <a:defRPr>
                <a:solidFill>
                  <a:schemeClr val="tx1"/>
                </a:solidFill>
                <a:latin typeface="Franklin Gothic Medium" panose="020B0603020102020204" pitchFamily="34" charset="0"/>
              </a:defRPr>
            </a:lvl8pPr>
            <a:lvl9pPr marL="3966256" indent="-233309" eaLnBrk="0" fontAlgn="base" hangingPunct="0">
              <a:spcBef>
                <a:spcPct val="0"/>
              </a:spcBef>
              <a:spcAft>
                <a:spcPct val="0"/>
              </a:spcAft>
              <a:defRPr>
                <a:solidFill>
                  <a:schemeClr val="tx1"/>
                </a:solidFill>
                <a:latin typeface="Franklin Gothic Medium" panose="020B0603020102020204" pitchFamily="34" charset="0"/>
              </a:defRPr>
            </a:lvl9pPr>
          </a:lstStyle>
          <a:p>
            <a:pPr fontAlgn="base">
              <a:spcBef>
                <a:spcPct val="0"/>
              </a:spcBef>
              <a:spcAft>
                <a:spcPct val="0"/>
              </a:spcAft>
            </a:pPr>
            <a:fld id="{D00104DF-B6EE-46A6-A3D3-1E101D6CF203}" type="slidenum">
              <a:rPr lang="en-US" altLang="en-US" smtClean="0">
                <a:latin typeface="Calibri" panose="020F0502020204030204" pitchFamily="34" charset="0"/>
              </a:rPr>
              <a:pPr fontAlgn="base">
                <a:spcBef>
                  <a:spcPct val="0"/>
                </a:spcBef>
                <a:spcAft>
                  <a:spcPct val="0"/>
                </a:spcAft>
              </a:pPr>
              <a:t>25</a:t>
            </a:fld>
            <a:endParaRPr lang="en-US" altLang="en-US" dirty="0" smtClean="0">
              <a:latin typeface="Calibri" panose="020F0502020204030204" pitchFamily="34" charset="0"/>
            </a:endParaRPr>
          </a:p>
        </p:txBody>
      </p:sp>
    </p:spTree>
    <p:extLst>
      <p:ext uri="{BB962C8B-B14F-4D97-AF65-F5344CB8AC3E}">
        <p14:creationId xmlns:p14="http://schemas.microsoft.com/office/powerpoint/2010/main" val="5323819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Medium" panose="020B0603020102020204" pitchFamily="34" charset="0"/>
              </a:defRPr>
            </a:lvl1pPr>
            <a:lvl2pPr marL="758255" indent="-291636">
              <a:defRPr>
                <a:solidFill>
                  <a:schemeClr val="tx1"/>
                </a:solidFill>
                <a:latin typeface="Franklin Gothic Medium" panose="020B0603020102020204" pitchFamily="34" charset="0"/>
              </a:defRPr>
            </a:lvl2pPr>
            <a:lvl3pPr marL="1166546" indent="-233309">
              <a:defRPr>
                <a:solidFill>
                  <a:schemeClr val="tx1"/>
                </a:solidFill>
                <a:latin typeface="Franklin Gothic Medium" panose="020B0603020102020204" pitchFamily="34" charset="0"/>
              </a:defRPr>
            </a:lvl3pPr>
            <a:lvl4pPr marL="1633164" indent="-233309">
              <a:defRPr>
                <a:solidFill>
                  <a:schemeClr val="tx1"/>
                </a:solidFill>
                <a:latin typeface="Franklin Gothic Medium" panose="020B0603020102020204" pitchFamily="34" charset="0"/>
              </a:defRPr>
            </a:lvl4pPr>
            <a:lvl5pPr marL="2099782" indent="-233309">
              <a:defRPr>
                <a:solidFill>
                  <a:schemeClr val="tx1"/>
                </a:solidFill>
                <a:latin typeface="Franklin Gothic Medium" panose="020B0603020102020204" pitchFamily="34" charset="0"/>
              </a:defRPr>
            </a:lvl5pPr>
            <a:lvl6pPr marL="2566401" indent="-233309" eaLnBrk="0" fontAlgn="base" hangingPunct="0">
              <a:spcBef>
                <a:spcPct val="0"/>
              </a:spcBef>
              <a:spcAft>
                <a:spcPct val="0"/>
              </a:spcAft>
              <a:defRPr>
                <a:solidFill>
                  <a:schemeClr val="tx1"/>
                </a:solidFill>
                <a:latin typeface="Franklin Gothic Medium" panose="020B0603020102020204" pitchFamily="34" charset="0"/>
              </a:defRPr>
            </a:lvl6pPr>
            <a:lvl7pPr marL="3033019" indent="-233309" eaLnBrk="0" fontAlgn="base" hangingPunct="0">
              <a:spcBef>
                <a:spcPct val="0"/>
              </a:spcBef>
              <a:spcAft>
                <a:spcPct val="0"/>
              </a:spcAft>
              <a:defRPr>
                <a:solidFill>
                  <a:schemeClr val="tx1"/>
                </a:solidFill>
                <a:latin typeface="Franklin Gothic Medium" panose="020B0603020102020204" pitchFamily="34" charset="0"/>
              </a:defRPr>
            </a:lvl7pPr>
            <a:lvl8pPr marL="3499637" indent="-233309" eaLnBrk="0" fontAlgn="base" hangingPunct="0">
              <a:spcBef>
                <a:spcPct val="0"/>
              </a:spcBef>
              <a:spcAft>
                <a:spcPct val="0"/>
              </a:spcAft>
              <a:defRPr>
                <a:solidFill>
                  <a:schemeClr val="tx1"/>
                </a:solidFill>
                <a:latin typeface="Franklin Gothic Medium" panose="020B0603020102020204" pitchFamily="34" charset="0"/>
              </a:defRPr>
            </a:lvl8pPr>
            <a:lvl9pPr marL="3966256" indent="-233309" eaLnBrk="0" fontAlgn="base" hangingPunct="0">
              <a:spcBef>
                <a:spcPct val="0"/>
              </a:spcBef>
              <a:spcAft>
                <a:spcPct val="0"/>
              </a:spcAft>
              <a:defRPr>
                <a:solidFill>
                  <a:schemeClr val="tx1"/>
                </a:solidFill>
                <a:latin typeface="Franklin Gothic Medium" panose="020B0603020102020204" pitchFamily="34" charset="0"/>
              </a:defRPr>
            </a:lvl9pPr>
          </a:lstStyle>
          <a:p>
            <a:pPr fontAlgn="base">
              <a:spcBef>
                <a:spcPct val="0"/>
              </a:spcBef>
              <a:spcAft>
                <a:spcPct val="0"/>
              </a:spcAft>
            </a:pPr>
            <a:fld id="{D00104DF-B6EE-46A6-A3D3-1E101D6CF203}" type="slidenum">
              <a:rPr lang="en-US" altLang="en-US" smtClean="0">
                <a:latin typeface="Calibri" panose="020F0502020204030204" pitchFamily="34" charset="0"/>
              </a:rPr>
              <a:pPr fontAlgn="base">
                <a:spcBef>
                  <a:spcPct val="0"/>
                </a:spcBef>
                <a:spcAft>
                  <a:spcPct val="0"/>
                </a:spcAft>
              </a:pPr>
              <a:t>26</a:t>
            </a:fld>
            <a:endParaRPr lang="en-US" altLang="en-US" dirty="0" smtClean="0">
              <a:latin typeface="Calibri" panose="020F0502020204030204" pitchFamily="34" charset="0"/>
            </a:endParaRPr>
          </a:p>
        </p:txBody>
      </p:sp>
    </p:spTree>
    <p:extLst>
      <p:ext uri="{BB962C8B-B14F-4D97-AF65-F5344CB8AC3E}">
        <p14:creationId xmlns:p14="http://schemas.microsoft.com/office/powerpoint/2010/main" val="1421268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Medium" panose="020B0603020102020204" pitchFamily="34" charset="0"/>
              </a:defRPr>
            </a:lvl1pPr>
            <a:lvl2pPr marL="758255" indent="-291636">
              <a:defRPr>
                <a:solidFill>
                  <a:schemeClr val="tx1"/>
                </a:solidFill>
                <a:latin typeface="Franklin Gothic Medium" panose="020B0603020102020204" pitchFamily="34" charset="0"/>
              </a:defRPr>
            </a:lvl2pPr>
            <a:lvl3pPr marL="1166546" indent="-233309">
              <a:defRPr>
                <a:solidFill>
                  <a:schemeClr val="tx1"/>
                </a:solidFill>
                <a:latin typeface="Franklin Gothic Medium" panose="020B0603020102020204" pitchFamily="34" charset="0"/>
              </a:defRPr>
            </a:lvl3pPr>
            <a:lvl4pPr marL="1633164" indent="-233309">
              <a:defRPr>
                <a:solidFill>
                  <a:schemeClr val="tx1"/>
                </a:solidFill>
                <a:latin typeface="Franklin Gothic Medium" panose="020B0603020102020204" pitchFamily="34" charset="0"/>
              </a:defRPr>
            </a:lvl4pPr>
            <a:lvl5pPr marL="2099782" indent="-233309">
              <a:defRPr>
                <a:solidFill>
                  <a:schemeClr val="tx1"/>
                </a:solidFill>
                <a:latin typeface="Franklin Gothic Medium" panose="020B0603020102020204" pitchFamily="34" charset="0"/>
              </a:defRPr>
            </a:lvl5pPr>
            <a:lvl6pPr marL="2566401" indent="-233309" eaLnBrk="0" fontAlgn="base" hangingPunct="0">
              <a:spcBef>
                <a:spcPct val="0"/>
              </a:spcBef>
              <a:spcAft>
                <a:spcPct val="0"/>
              </a:spcAft>
              <a:defRPr>
                <a:solidFill>
                  <a:schemeClr val="tx1"/>
                </a:solidFill>
                <a:latin typeface="Franklin Gothic Medium" panose="020B0603020102020204" pitchFamily="34" charset="0"/>
              </a:defRPr>
            </a:lvl6pPr>
            <a:lvl7pPr marL="3033019" indent="-233309" eaLnBrk="0" fontAlgn="base" hangingPunct="0">
              <a:spcBef>
                <a:spcPct val="0"/>
              </a:spcBef>
              <a:spcAft>
                <a:spcPct val="0"/>
              </a:spcAft>
              <a:defRPr>
                <a:solidFill>
                  <a:schemeClr val="tx1"/>
                </a:solidFill>
                <a:latin typeface="Franklin Gothic Medium" panose="020B0603020102020204" pitchFamily="34" charset="0"/>
              </a:defRPr>
            </a:lvl7pPr>
            <a:lvl8pPr marL="3499637" indent="-233309" eaLnBrk="0" fontAlgn="base" hangingPunct="0">
              <a:spcBef>
                <a:spcPct val="0"/>
              </a:spcBef>
              <a:spcAft>
                <a:spcPct val="0"/>
              </a:spcAft>
              <a:defRPr>
                <a:solidFill>
                  <a:schemeClr val="tx1"/>
                </a:solidFill>
                <a:latin typeface="Franklin Gothic Medium" panose="020B0603020102020204" pitchFamily="34" charset="0"/>
              </a:defRPr>
            </a:lvl8pPr>
            <a:lvl9pPr marL="3966256" indent="-233309" eaLnBrk="0" fontAlgn="base" hangingPunct="0">
              <a:spcBef>
                <a:spcPct val="0"/>
              </a:spcBef>
              <a:spcAft>
                <a:spcPct val="0"/>
              </a:spcAft>
              <a:defRPr>
                <a:solidFill>
                  <a:schemeClr val="tx1"/>
                </a:solidFill>
                <a:latin typeface="Franklin Gothic Medium" panose="020B0603020102020204" pitchFamily="34" charset="0"/>
              </a:defRPr>
            </a:lvl9pPr>
          </a:lstStyle>
          <a:p>
            <a:pPr fontAlgn="base">
              <a:spcBef>
                <a:spcPct val="0"/>
              </a:spcBef>
              <a:spcAft>
                <a:spcPct val="0"/>
              </a:spcAft>
            </a:pPr>
            <a:fld id="{D00104DF-B6EE-46A6-A3D3-1E101D6CF203}" type="slidenum">
              <a:rPr lang="en-US" altLang="en-US" smtClean="0">
                <a:latin typeface="Calibri" panose="020F0502020204030204" pitchFamily="34" charset="0"/>
              </a:rPr>
              <a:pPr fontAlgn="base">
                <a:spcBef>
                  <a:spcPct val="0"/>
                </a:spcBef>
                <a:spcAft>
                  <a:spcPct val="0"/>
                </a:spcAft>
              </a:pPr>
              <a:t>27</a:t>
            </a:fld>
            <a:endParaRPr lang="en-US" altLang="en-US" dirty="0" smtClean="0">
              <a:latin typeface="Calibri" panose="020F0502020204030204" pitchFamily="34" charset="0"/>
            </a:endParaRPr>
          </a:p>
        </p:txBody>
      </p:sp>
    </p:spTree>
    <p:extLst>
      <p:ext uri="{BB962C8B-B14F-4D97-AF65-F5344CB8AC3E}">
        <p14:creationId xmlns:p14="http://schemas.microsoft.com/office/powerpoint/2010/main" val="21832909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E2BC98-6EA0-4EE7-A97F-558F26662BCA}" type="slidenum">
              <a:rPr lang="en-US" smtClean="0"/>
              <a:t>28</a:t>
            </a:fld>
            <a:endParaRPr lang="en-US" dirty="0"/>
          </a:p>
        </p:txBody>
      </p:sp>
    </p:spTree>
    <p:extLst>
      <p:ext uri="{BB962C8B-B14F-4D97-AF65-F5344CB8AC3E}">
        <p14:creationId xmlns:p14="http://schemas.microsoft.com/office/powerpoint/2010/main" val="29894817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Medium" panose="020B0603020102020204" pitchFamily="34" charset="0"/>
              </a:defRPr>
            </a:lvl1pPr>
            <a:lvl2pPr marL="758255" indent="-291636">
              <a:defRPr>
                <a:solidFill>
                  <a:schemeClr val="tx1"/>
                </a:solidFill>
                <a:latin typeface="Franklin Gothic Medium" panose="020B0603020102020204" pitchFamily="34" charset="0"/>
              </a:defRPr>
            </a:lvl2pPr>
            <a:lvl3pPr marL="1166546" indent="-233309">
              <a:defRPr>
                <a:solidFill>
                  <a:schemeClr val="tx1"/>
                </a:solidFill>
                <a:latin typeface="Franklin Gothic Medium" panose="020B0603020102020204" pitchFamily="34" charset="0"/>
              </a:defRPr>
            </a:lvl3pPr>
            <a:lvl4pPr marL="1633164" indent="-233309">
              <a:defRPr>
                <a:solidFill>
                  <a:schemeClr val="tx1"/>
                </a:solidFill>
                <a:latin typeface="Franklin Gothic Medium" panose="020B0603020102020204" pitchFamily="34" charset="0"/>
              </a:defRPr>
            </a:lvl4pPr>
            <a:lvl5pPr marL="2099782" indent="-233309">
              <a:defRPr>
                <a:solidFill>
                  <a:schemeClr val="tx1"/>
                </a:solidFill>
                <a:latin typeface="Franklin Gothic Medium" panose="020B0603020102020204" pitchFamily="34" charset="0"/>
              </a:defRPr>
            </a:lvl5pPr>
            <a:lvl6pPr marL="2566401" indent="-233309" eaLnBrk="0" fontAlgn="base" hangingPunct="0">
              <a:spcBef>
                <a:spcPct val="0"/>
              </a:spcBef>
              <a:spcAft>
                <a:spcPct val="0"/>
              </a:spcAft>
              <a:defRPr>
                <a:solidFill>
                  <a:schemeClr val="tx1"/>
                </a:solidFill>
                <a:latin typeface="Franklin Gothic Medium" panose="020B0603020102020204" pitchFamily="34" charset="0"/>
              </a:defRPr>
            </a:lvl6pPr>
            <a:lvl7pPr marL="3033019" indent="-233309" eaLnBrk="0" fontAlgn="base" hangingPunct="0">
              <a:spcBef>
                <a:spcPct val="0"/>
              </a:spcBef>
              <a:spcAft>
                <a:spcPct val="0"/>
              </a:spcAft>
              <a:defRPr>
                <a:solidFill>
                  <a:schemeClr val="tx1"/>
                </a:solidFill>
                <a:latin typeface="Franklin Gothic Medium" panose="020B0603020102020204" pitchFamily="34" charset="0"/>
              </a:defRPr>
            </a:lvl7pPr>
            <a:lvl8pPr marL="3499637" indent="-233309" eaLnBrk="0" fontAlgn="base" hangingPunct="0">
              <a:spcBef>
                <a:spcPct val="0"/>
              </a:spcBef>
              <a:spcAft>
                <a:spcPct val="0"/>
              </a:spcAft>
              <a:defRPr>
                <a:solidFill>
                  <a:schemeClr val="tx1"/>
                </a:solidFill>
                <a:latin typeface="Franklin Gothic Medium" panose="020B0603020102020204" pitchFamily="34" charset="0"/>
              </a:defRPr>
            </a:lvl8pPr>
            <a:lvl9pPr marL="3966256" indent="-233309" eaLnBrk="0" fontAlgn="base" hangingPunct="0">
              <a:spcBef>
                <a:spcPct val="0"/>
              </a:spcBef>
              <a:spcAft>
                <a:spcPct val="0"/>
              </a:spcAft>
              <a:defRPr>
                <a:solidFill>
                  <a:schemeClr val="tx1"/>
                </a:solidFill>
                <a:latin typeface="Franklin Gothic Medium" panose="020B0603020102020204" pitchFamily="34" charset="0"/>
              </a:defRPr>
            </a:lvl9pPr>
          </a:lstStyle>
          <a:p>
            <a:pPr fontAlgn="base">
              <a:spcBef>
                <a:spcPct val="0"/>
              </a:spcBef>
              <a:spcAft>
                <a:spcPct val="0"/>
              </a:spcAft>
            </a:pPr>
            <a:fld id="{D00104DF-B6EE-46A6-A3D3-1E101D6CF203}" type="slidenum">
              <a:rPr lang="en-US" altLang="en-US" smtClean="0">
                <a:latin typeface="Calibri" panose="020F0502020204030204" pitchFamily="34" charset="0"/>
              </a:rPr>
              <a:pPr fontAlgn="base">
                <a:spcBef>
                  <a:spcPct val="0"/>
                </a:spcBef>
                <a:spcAft>
                  <a:spcPct val="0"/>
                </a:spcAft>
              </a:pPr>
              <a:t>4</a:t>
            </a:fld>
            <a:endParaRPr lang="en-US" altLang="en-US" dirty="0" smtClean="0">
              <a:latin typeface="Calibri" panose="020F0502020204030204" pitchFamily="34" charset="0"/>
            </a:endParaRPr>
          </a:p>
        </p:txBody>
      </p:sp>
    </p:spTree>
    <p:extLst>
      <p:ext uri="{BB962C8B-B14F-4D97-AF65-F5344CB8AC3E}">
        <p14:creationId xmlns:p14="http://schemas.microsoft.com/office/powerpoint/2010/main" val="6791472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a:buNone/>
            </a:pPr>
            <a:r>
              <a:rPr lang="en-US" sz="1200" b="1" u="sng" dirty="0" smtClean="0">
                <a:solidFill>
                  <a:schemeClr val="tx1"/>
                </a:solidFill>
                <a:latin typeface="Arial" panose="020B0604020202020204" pitchFamily="34" charset="0"/>
                <a:cs typeface="Arial" panose="020B0604020202020204" pitchFamily="34" charset="0"/>
              </a:rPr>
              <a:t>Enrollment Options</a:t>
            </a:r>
            <a:endParaRPr lang="en-US" sz="1200" dirty="0" smtClean="0">
              <a:solidFill>
                <a:schemeClr val="tx1"/>
              </a:solidFill>
              <a:latin typeface="Arial" panose="020B0604020202020204" pitchFamily="34" charset="0"/>
              <a:cs typeface="Arial" panose="020B0604020202020204" pitchFamily="34" charset="0"/>
            </a:endParaRPr>
          </a:p>
          <a:p>
            <a:pPr marL="0" indent="0">
              <a:buNone/>
            </a:pPr>
            <a:r>
              <a:rPr lang="en-US" sz="1200" dirty="0" smtClean="0">
                <a:solidFill>
                  <a:schemeClr val="tx1"/>
                </a:solidFill>
                <a:latin typeface="Arial" panose="020B0604020202020204" pitchFamily="34" charset="0"/>
                <a:cs typeface="Arial" panose="020B0604020202020204" pitchFamily="34" charset="0"/>
              </a:rPr>
              <a:t>Depending on the type of charter created, </a:t>
            </a:r>
            <a:r>
              <a:rPr lang="en-US" sz="1200" b="1" dirty="0" smtClean="0">
                <a:solidFill>
                  <a:schemeClr val="tx1"/>
                </a:solidFill>
                <a:latin typeface="Arial" panose="020B0604020202020204" pitchFamily="34" charset="0"/>
                <a:cs typeface="Arial" panose="020B0604020202020204" pitchFamily="34" charset="0"/>
              </a:rPr>
              <a:t>enrollment options</a:t>
            </a:r>
            <a:r>
              <a:rPr lang="en-US" sz="1200" dirty="0" smtClean="0">
                <a:solidFill>
                  <a:schemeClr val="tx1"/>
                </a:solidFill>
                <a:latin typeface="Arial" panose="020B0604020202020204" pitchFamily="34" charset="0"/>
                <a:cs typeface="Arial" panose="020B0604020202020204" pitchFamily="34" charset="0"/>
              </a:rPr>
              <a:t> vary.</a:t>
            </a:r>
          </a:p>
          <a:p>
            <a:pPr marL="0" indent="0">
              <a:buNone/>
            </a:pPr>
            <a:endParaRPr lang="en-US" sz="1200" dirty="0" smtClean="0">
              <a:solidFill>
                <a:schemeClr val="tx1"/>
              </a:solidFill>
              <a:latin typeface="Arial" panose="020B0604020202020204" pitchFamily="34" charset="0"/>
              <a:cs typeface="Arial" panose="020B0604020202020204" pitchFamily="34" charset="0"/>
            </a:endParaRPr>
          </a:p>
          <a:p>
            <a:pPr marL="0" indent="0">
              <a:buNone/>
            </a:pPr>
            <a:r>
              <a:rPr lang="en-US" sz="1200" dirty="0" smtClean="0">
                <a:solidFill>
                  <a:schemeClr val="tx1"/>
                </a:solidFill>
                <a:latin typeface="Arial" panose="020B0604020202020204" pitchFamily="34" charset="0"/>
                <a:cs typeface="Arial" panose="020B0604020202020204" pitchFamily="34" charset="0"/>
              </a:rPr>
              <a:t>A </a:t>
            </a:r>
            <a:r>
              <a:rPr lang="en-US" sz="1200" b="1" dirty="0" smtClean="0">
                <a:solidFill>
                  <a:schemeClr val="tx1"/>
                </a:solidFill>
                <a:latin typeface="Arial" panose="020B0604020202020204" pitchFamily="34" charset="0"/>
                <a:cs typeface="Arial" panose="020B0604020202020204" pitchFamily="34" charset="0"/>
              </a:rPr>
              <a:t>public charter school</a:t>
            </a:r>
            <a:r>
              <a:rPr lang="en-US" sz="1200" dirty="0" smtClean="0">
                <a:solidFill>
                  <a:schemeClr val="tx1"/>
                </a:solidFill>
                <a:latin typeface="Arial" panose="020B0604020202020204" pitchFamily="34" charset="0"/>
                <a:cs typeface="Arial" panose="020B0604020202020204" pitchFamily="34" charset="0"/>
              </a:rPr>
              <a:t> authorized by a local school board or collaborative may enroll students who reside in the boundaries of the district or districts.</a:t>
            </a:r>
          </a:p>
          <a:p>
            <a:pPr marL="0" lvl="0" indent="0">
              <a:buNone/>
            </a:pPr>
            <a:r>
              <a:rPr lang="en-US" sz="1200" dirty="0" smtClean="0">
                <a:solidFill>
                  <a:schemeClr val="tx1"/>
                </a:solidFill>
                <a:latin typeface="Arial" panose="020B0604020202020204" pitchFamily="34" charset="0"/>
                <a:cs typeface="Arial" panose="020B0604020202020204" pitchFamily="34" charset="0"/>
              </a:rPr>
              <a:t>Preference is given to students enrolled in the charter school the previous year and to siblings of students already enrolled in the charter school.</a:t>
            </a:r>
          </a:p>
          <a:p>
            <a:pPr marL="0" lvl="0" indent="0">
              <a:buNone/>
            </a:pPr>
            <a:r>
              <a:rPr lang="en-US" sz="1200" dirty="0" smtClean="0">
                <a:solidFill>
                  <a:schemeClr val="tx1"/>
                </a:solidFill>
                <a:latin typeface="Arial" panose="020B0604020202020204" pitchFamily="34" charset="0"/>
                <a:cs typeface="Arial" panose="020B0604020202020204" pitchFamily="34" charset="0"/>
              </a:rPr>
              <a:t>Any enrollment preference given to returning students will exclude those students from entering into a lottery.</a:t>
            </a:r>
          </a:p>
          <a:p>
            <a:pPr marL="0" lvl="0" indent="0">
              <a:buNone/>
            </a:pPr>
            <a:r>
              <a:rPr lang="en-US" sz="1200" dirty="0" smtClean="0">
                <a:solidFill>
                  <a:schemeClr val="tx1"/>
                </a:solidFill>
                <a:latin typeface="Arial" panose="020B0604020202020204" pitchFamily="34" charset="0"/>
                <a:cs typeface="Arial" panose="020B0604020202020204" pitchFamily="34" charset="0"/>
              </a:rPr>
              <a:t>Preference may be given to those students meeting federal eligibility requirements for free or reduced lunch and those students attending persistently low-achieving public schools.</a:t>
            </a:r>
          </a:p>
          <a:p>
            <a:pPr marL="0" lvl="0" indent="0">
              <a:buNone/>
            </a:pPr>
            <a:r>
              <a:rPr lang="en-US" sz="1200" dirty="0" smtClean="0">
                <a:solidFill>
                  <a:schemeClr val="tx1"/>
                </a:solidFill>
                <a:latin typeface="Arial" panose="020B0604020202020204" pitchFamily="34" charset="0"/>
                <a:cs typeface="Arial" panose="020B0604020202020204" pitchFamily="34" charset="0"/>
              </a:rPr>
              <a:t>Enrollment preference may be given to the children of public charter school’s board of directors, full-time employees (cap of 10% of total student population).</a:t>
            </a:r>
          </a:p>
          <a:p>
            <a:pPr marL="0" lvl="0" indent="0">
              <a:buNone/>
            </a:pPr>
            <a:r>
              <a:rPr lang="en-US" sz="1200" dirty="0" smtClean="0">
                <a:solidFill>
                  <a:schemeClr val="tx1"/>
                </a:solidFill>
                <a:latin typeface="Arial" panose="020B0604020202020204" pitchFamily="34" charset="0"/>
                <a:cs typeface="Arial" panose="020B0604020202020204" pitchFamily="34" charset="0"/>
              </a:rPr>
              <a:t>If capacity is insufficient to enroll all students wishing to attend, the school must select students through a randomized lottery.</a:t>
            </a:r>
            <a:endParaRPr lang="en-US" altLang="en-US" dirty="0" smtClean="0"/>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Medium" panose="020B0603020102020204" pitchFamily="34" charset="0"/>
              </a:defRPr>
            </a:lvl1pPr>
            <a:lvl2pPr marL="758255" indent="-291636">
              <a:defRPr>
                <a:solidFill>
                  <a:schemeClr val="tx1"/>
                </a:solidFill>
                <a:latin typeface="Franklin Gothic Medium" panose="020B0603020102020204" pitchFamily="34" charset="0"/>
              </a:defRPr>
            </a:lvl2pPr>
            <a:lvl3pPr marL="1166546" indent="-233309">
              <a:defRPr>
                <a:solidFill>
                  <a:schemeClr val="tx1"/>
                </a:solidFill>
                <a:latin typeface="Franklin Gothic Medium" panose="020B0603020102020204" pitchFamily="34" charset="0"/>
              </a:defRPr>
            </a:lvl3pPr>
            <a:lvl4pPr marL="1633164" indent="-233309">
              <a:defRPr>
                <a:solidFill>
                  <a:schemeClr val="tx1"/>
                </a:solidFill>
                <a:latin typeface="Franklin Gothic Medium" panose="020B0603020102020204" pitchFamily="34" charset="0"/>
              </a:defRPr>
            </a:lvl4pPr>
            <a:lvl5pPr marL="2099782" indent="-233309">
              <a:defRPr>
                <a:solidFill>
                  <a:schemeClr val="tx1"/>
                </a:solidFill>
                <a:latin typeface="Franklin Gothic Medium" panose="020B0603020102020204" pitchFamily="34" charset="0"/>
              </a:defRPr>
            </a:lvl5pPr>
            <a:lvl6pPr marL="2566401" indent="-233309" eaLnBrk="0" fontAlgn="base" hangingPunct="0">
              <a:spcBef>
                <a:spcPct val="0"/>
              </a:spcBef>
              <a:spcAft>
                <a:spcPct val="0"/>
              </a:spcAft>
              <a:defRPr>
                <a:solidFill>
                  <a:schemeClr val="tx1"/>
                </a:solidFill>
                <a:latin typeface="Franklin Gothic Medium" panose="020B0603020102020204" pitchFamily="34" charset="0"/>
              </a:defRPr>
            </a:lvl6pPr>
            <a:lvl7pPr marL="3033019" indent="-233309" eaLnBrk="0" fontAlgn="base" hangingPunct="0">
              <a:spcBef>
                <a:spcPct val="0"/>
              </a:spcBef>
              <a:spcAft>
                <a:spcPct val="0"/>
              </a:spcAft>
              <a:defRPr>
                <a:solidFill>
                  <a:schemeClr val="tx1"/>
                </a:solidFill>
                <a:latin typeface="Franklin Gothic Medium" panose="020B0603020102020204" pitchFamily="34" charset="0"/>
              </a:defRPr>
            </a:lvl7pPr>
            <a:lvl8pPr marL="3499637" indent="-233309" eaLnBrk="0" fontAlgn="base" hangingPunct="0">
              <a:spcBef>
                <a:spcPct val="0"/>
              </a:spcBef>
              <a:spcAft>
                <a:spcPct val="0"/>
              </a:spcAft>
              <a:defRPr>
                <a:solidFill>
                  <a:schemeClr val="tx1"/>
                </a:solidFill>
                <a:latin typeface="Franklin Gothic Medium" panose="020B0603020102020204" pitchFamily="34" charset="0"/>
              </a:defRPr>
            </a:lvl8pPr>
            <a:lvl9pPr marL="3966256" indent="-233309" eaLnBrk="0" fontAlgn="base" hangingPunct="0">
              <a:spcBef>
                <a:spcPct val="0"/>
              </a:spcBef>
              <a:spcAft>
                <a:spcPct val="0"/>
              </a:spcAft>
              <a:defRPr>
                <a:solidFill>
                  <a:schemeClr val="tx1"/>
                </a:solidFill>
                <a:latin typeface="Franklin Gothic Medium" panose="020B0603020102020204" pitchFamily="34" charset="0"/>
              </a:defRPr>
            </a:lvl9pPr>
          </a:lstStyle>
          <a:p>
            <a:pPr fontAlgn="base">
              <a:spcBef>
                <a:spcPct val="0"/>
              </a:spcBef>
              <a:spcAft>
                <a:spcPct val="0"/>
              </a:spcAft>
            </a:pPr>
            <a:fld id="{D00104DF-B6EE-46A6-A3D3-1E101D6CF203}" type="slidenum">
              <a:rPr lang="en-US" altLang="en-US" smtClean="0">
                <a:latin typeface="Calibri" panose="020F0502020204030204" pitchFamily="34" charset="0"/>
              </a:rPr>
              <a:pPr fontAlgn="base">
                <a:spcBef>
                  <a:spcPct val="0"/>
                </a:spcBef>
                <a:spcAft>
                  <a:spcPct val="0"/>
                </a:spcAft>
              </a:pPr>
              <a:t>5</a:t>
            </a:fld>
            <a:endParaRPr lang="en-US" altLang="en-US" dirty="0" smtClean="0">
              <a:latin typeface="Calibri" panose="020F0502020204030204" pitchFamily="34" charset="0"/>
            </a:endParaRPr>
          </a:p>
        </p:txBody>
      </p:sp>
    </p:spTree>
    <p:extLst>
      <p:ext uri="{BB962C8B-B14F-4D97-AF65-F5344CB8AC3E}">
        <p14:creationId xmlns:p14="http://schemas.microsoft.com/office/powerpoint/2010/main" val="970544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a:buNone/>
            </a:pPr>
            <a:r>
              <a:rPr lang="en-US" sz="1200" dirty="0" smtClean="0">
                <a:solidFill>
                  <a:schemeClr val="tx1"/>
                </a:solidFill>
                <a:latin typeface="Arial" panose="020B0604020202020204" pitchFamily="34" charset="0"/>
                <a:cs typeface="Arial" panose="020B0604020202020204" pitchFamily="34" charset="0"/>
              </a:rPr>
              <a:t>Charter schools must be exempt from: </a:t>
            </a:r>
          </a:p>
          <a:p>
            <a:pPr marL="0" indent="0">
              <a:buNone/>
            </a:pPr>
            <a:r>
              <a:rPr lang="en-US" sz="1200" dirty="0" smtClean="0">
                <a:solidFill>
                  <a:schemeClr val="tx1"/>
                </a:solidFill>
                <a:latin typeface="Arial" panose="020B0604020202020204" pitchFamily="34" charset="0"/>
                <a:cs typeface="Arial" panose="020B0604020202020204" pitchFamily="34" charset="0"/>
              </a:rPr>
              <a:t>“</a:t>
            </a:r>
            <a:r>
              <a:rPr lang="en-US" sz="1200" b="1" i="1" u="sng" dirty="0" smtClean="0">
                <a:solidFill>
                  <a:schemeClr val="tx1"/>
                </a:solidFill>
                <a:latin typeface="Arial" panose="020B0604020202020204" pitchFamily="34" charset="0"/>
                <a:cs typeface="Arial" panose="020B0604020202020204" pitchFamily="34" charset="0"/>
              </a:rPr>
              <a:t>all statutes and administrative regulation applicable to the state board, a local school district, or a school, except the public charter school must adhere to the same health, safety, civil rights, and disability rights requirements as are applied to all public schools and other all requirements otherwise identified”</a:t>
            </a:r>
            <a:r>
              <a:rPr lang="en-US" sz="1200" dirty="0" smtClean="0">
                <a:solidFill>
                  <a:schemeClr val="tx1"/>
                </a:solidFill>
                <a:latin typeface="Arial" panose="020B0604020202020204" pitchFamily="34" charset="0"/>
                <a:cs typeface="Arial" panose="020B0604020202020204" pitchFamily="34" charset="0"/>
              </a:rPr>
              <a:t>.</a:t>
            </a:r>
          </a:p>
          <a:p>
            <a:pPr marL="0" indent="0">
              <a:buNone/>
            </a:pPr>
            <a:r>
              <a:rPr lang="en-US" sz="1200" dirty="0" smtClean="0">
                <a:solidFill>
                  <a:schemeClr val="tx1"/>
                </a:solidFill>
                <a:latin typeface="Arial" panose="020B0604020202020204" pitchFamily="34" charset="0"/>
                <a:cs typeface="Arial" panose="020B0604020202020204" pitchFamily="34" charset="0"/>
              </a:rPr>
              <a:t> </a:t>
            </a:r>
          </a:p>
          <a:p>
            <a:pPr marL="0" indent="0">
              <a:buNone/>
            </a:pPr>
            <a:r>
              <a:rPr lang="en-US" sz="1200" dirty="0" smtClean="0">
                <a:solidFill>
                  <a:schemeClr val="tx1"/>
                </a:solidFill>
                <a:latin typeface="Arial" panose="020B0604020202020204" pitchFamily="34" charset="0"/>
                <a:cs typeface="Arial" panose="020B0604020202020204" pitchFamily="34" charset="0"/>
              </a:rPr>
              <a:t>However, a public charter school </a:t>
            </a:r>
            <a:r>
              <a:rPr lang="en-US" sz="1200" b="1" i="1" u="sng" dirty="0" smtClean="0">
                <a:solidFill>
                  <a:schemeClr val="tx1"/>
                </a:solidFill>
                <a:latin typeface="Arial" panose="020B0604020202020204" pitchFamily="34" charset="0"/>
                <a:cs typeface="Arial" panose="020B0604020202020204" pitchFamily="34" charset="0"/>
              </a:rPr>
              <a:t>may</a:t>
            </a:r>
            <a:r>
              <a:rPr lang="en-US" sz="1200" dirty="0" smtClean="0">
                <a:solidFill>
                  <a:schemeClr val="tx1"/>
                </a:solidFill>
                <a:latin typeface="Arial" panose="020B0604020202020204" pitchFamily="34" charset="0"/>
                <a:cs typeface="Arial" panose="020B0604020202020204" pitchFamily="34" charset="0"/>
              </a:rPr>
              <a:t> elect to comply with any statute or administrative regulation.</a:t>
            </a:r>
          </a:p>
          <a:p>
            <a:pPr marL="0" indent="0">
              <a:buNone/>
            </a:pPr>
            <a:endParaRPr lang="en-US" sz="1200" u="sng" dirty="0" smtClean="0">
              <a:solidFill>
                <a:schemeClr val="tx1"/>
              </a:solidFill>
              <a:latin typeface="Arial" panose="020B0604020202020204" pitchFamily="34" charset="0"/>
              <a:cs typeface="Arial" panose="020B0604020202020204" pitchFamily="34" charset="0"/>
            </a:endParaRPr>
          </a:p>
          <a:p>
            <a:pPr marL="0" indent="0">
              <a:buNone/>
            </a:pPr>
            <a:r>
              <a:rPr lang="en-US" sz="1200" dirty="0" smtClean="0">
                <a:solidFill>
                  <a:schemeClr val="tx1"/>
                </a:solidFill>
                <a:latin typeface="Arial" panose="020B0604020202020204" pitchFamily="34" charset="0"/>
                <a:cs typeface="Arial" panose="020B0604020202020204" pitchFamily="34" charset="0"/>
              </a:rPr>
              <a:t>A local school district must provide or publicize to parents information about the public charter school authorized by the local school district as an enrollment option. </a:t>
            </a:r>
          </a:p>
          <a:p>
            <a:pPr marL="0" indent="0">
              <a:buNone/>
            </a:pPr>
            <a:r>
              <a:rPr lang="en-US" sz="1200" dirty="0" smtClean="0">
                <a:solidFill>
                  <a:schemeClr val="tx1"/>
                </a:solidFill>
                <a:latin typeface="Arial" panose="020B0604020202020204" pitchFamily="34" charset="0"/>
                <a:cs typeface="Arial" panose="020B0604020202020204" pitchFamily="34" charset="0"/>
              </a:rPr>
              <a:t> </a:t>
            </a:r>
          </a:p>
          <a:p>
            <a:pPr marL="0" indent="0">
              <a:buNone/>
            </a:pPr>
            <a:r>
              <a:rPr lang="en-US" sz="1200" dirty="0" smtClean="0">
                <a:solidFill>
                  <a:schemeClr val="tx1"/>
                </a:solidFill>
                <a:latin typeface="Arial" panose="020B0604020202020204" pitchFamily="34" charset="0"/>
                <a:cs typeface="Arial" panose="020B0604020202020204" pitchFamily="34" charset="0"/>
              </a:rPr>
              <a:t>A local school district must not assign or require any student to attend a public charter school.</a:t>
            </a:r>
          </a:p>
          <a:p>
            <a:pPr eaLnBrk="1" hangingPunct="1">
              <a:spcBef>
                <a:spcPct val="0"/>
              </a:spcBef>
            </a:pPr>
            <a:endParaRPr lang="en-US" altLang="en-US" dirty="0" smtClean="0"/>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Medium" panose="020B0603020102020204" pitchFamily="34" charset="0"/>
              </a:defRPr>
            </a:lvl1pPr>
            <a:lvl2pPr marL="758255" indent="-291636">
              <a:defRPr>
                <a:solidFill>
                  <a:schemeClr val="tx1"/>
                </a:solidFill>
                <a:latin typeface="Franklin Gothic Medium" panose="020B0603020102020204" pitchFamily="34" charset="0"/>
              </a:defRPr>
            </a:lvl2pPr>
            <a:lvl3pPr marL="1166546" indent="-233309">
              <a:defRPr>
                <a:solidFill>
                  <a:schemeClr val="tx1"/>
                </a:solidFill>
                <a:latin typeface="Franklin Gothic Medium" panose="020B0603020102020204" pitchFamily="34" charset="0"/>
              </a:defRPr>
            </a:lvl3pPr>
            <a:lvl4pPr marL="1633164" indent="-233309">
              <a:defRPr>
                <a:solidFill>
                  <a:schemeClr val="tx1"/>
                </a:solidFill>
                <a:latin typeface="Franklin Gothic Medium" panose="020B0603020102020204" pitchFamily="34" charset="0"/>
              </a:defRPr>
            </a:lvl4pPr>
            <a:lvl5pPr marL="2099782" indent="-233309">
              <a:defRPr>
                <a:solidFill>
                  <a:schemeClr val="tx1"/>
                </a:solidFill>
                <a:latin typeface="Franklin Gothic Medium" panose="020B0603020102020204" pitchFamily="34" charset="0"/>
              </a:defRPr>
            </a:lvl5pPr>
            <a:lvl6pPr marL="2566401" indent="-233309" eaLnBrk="0" fontAlgn="base" hangingPunct="0">
              <a:spcBef>
                <a:spcPct val="0"/>
              </a:spcBef>
              <a:spcAft>
                <a:spcPct val="0"/>
              </a:spcAft>
              <a:defRPr>
                <a:solidFill>
                  <a:schemeClr val="tx1"/>
                </a:solidFill>
                <a:latin typeface="Franklin Gothic Medium" panose="020B0603020102020204" pitchFamily="34" charset="0"/>
              </a:defRPr>
            </a:lvl6pPr>
            <a:lvl7pPr marL="3033019" indent="-233309" eaLnBrk="0" fontAlgn="base" hangingPunct="0">
              <a:spcBef>
                <a:spcPct val="0"/>
              </a:spcBef>
              <a:spcAft>
                <a:spcPct val="0"/>
              </a:spcAft>
              <a:defRPr>
                <a:solidFill>
                  <a:schemeClr val="tx1"/>
                </a:solidFill>
                <a:latin typeface="Franklin Gothic Medium" panose="020B0603020102020204" pitchFamily="34" charset="0"/>
              </a:defRPr>
            </a:lvl7pPr>
            <a:lvl8pPr marL="3499637" indent="-233309" eaLnBrk="0" fontAlgn="base" hangingPunct="0">
              <a:spcBef>
                <a:spcPct val="0"/>
              </a:spcBef>
              <a:spcAft>
                <a:spcPct val="0"/>
              </a:spcAft>
              <a:defRPr>
                <a:solidFill>
                  <a:schemeClr val="tx1"/>
                </a:solidFill>
                <a:latin typeface="Franklin Gothic Medium" panose="020B0603020102020204" pitchFamily="34" charset="0"/>
              </a:defRPr>
            </a:lvl8pPr>
            <a:lvl9pPr marL="3966256" indent="-233309" eaLnBrk="0" fontAlgn="base" hangingPunct="0">
              <a:spcBef>
                <a:spcPct val="0"/>
              </a:spcBef>
              <a:spcAft>
                <a:spcPct val="0"/>
              </a:spcAft>
              <a:defRPr>
                <a:solidFill>
                  <a:schemeClr val="tx1"/>
                </a:solidFill>
                <a:latin typeface="Franklin Gothic Medium" panose="020B0603020102020204" pitchFamily="34" charset="0"/>
              </a:defRPr>
            </a:lvl9pPr>
          </a:lstStyle>
          <a:p>
            <a:pPr fontAlgn="base">
              <a:spcBef>
                <a:spcPct val="0"/>
              </a:spcBef>
              <a:spcAft>
                <a:spcPct val="0"/>
              </a:spcAft>
            </a:pPr>
            <a:fld id="{D00104DF-B6EE-46A6-A3D3-1E101D6CF203}" type="slidenum">
              <a:rPr lang="en-US" altLang="en-US" smtClean="0">
                <a:latin typeface="Calibri" panose="020F0502020204030204" pitchFamily="34" charset="0"/>
              </a:rPr>
              <a:pPr fontAlgn="base">
                <a:spcBef>
                  <a:spcPct val="0"/>
                </a:spcBef>
                <a:spcAft>
                  <a:spcPct val="0"/>
                </a:spcAft>
              </a:pPr>
              <a:t>6</a:t>
            </a:fld>
            <a:endParaRPr lang="en-US" altLang="en-US" dirty="0" smtClean="0">
              <a:latin typeface="Calibri" panose="020F0502020204030204" pitchFamily="34" charset="0"/>
            </a:endParaRPr>
          </a:p>
        </p:txBody>
      </p:sp>
    </p:spTree>
    <p:extLst>
      <p:ext uri="{BB962C8B-B14F-4D97-AF65-F5344CB8AC3E}">
        <p14:creationId xmlns:p14="http://schemas.microsoft.com/office/powerpoint/2010/main" val="32817242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a:buNone/>
            </a:pPr>
            <a:r>
              <a:rPr lang="en-US" sz="1200" dirty="0" smtClean="0">
                <a:solidFill>
                  <a:schemeClr val="tx1"/>
                </a:solidFill>
                <a:latin typeface="Arial" panose="020B0604020202020204" pitchFamily="34" charset="0"/>
                <a:cs typeface="Arial" panose="020B0604020202020204" pitchFamily="34" charset="0"/>
              </a:rPr>
              <a:t>Charter schools must be exempt from: </a:t>
            </a:r>
          </a:p>
          <a:p>
            <a:pPr marL="0" indent="0">
              <a:buNone/>
            </a:pPr>
            <a:r>
              <a:rPr lang="en-US" sz="1200" dirty="0" smtClean="0">
                <a:solidFill>
                  <a:schemeClr val="tx1"/>
                </a:solidFill>
                <a:latin typeface="Arial" panose="020B0604020202020204" pitchFamily="34" charset="0"/>
                <a:cs typeface="Arial" panose="020B0604020202020204" pitchFamily="34" charset="0"/>
              </a:rPr>
              <a:t>“</a:t>
            </a:r>
            <a:r>
              <a:rPr lang="en-US" sz="1200" b="1" i="1" u="sng" dirty="0" smtClean="0">
                <a:solidFill>
                  <a:schemeClr val="tx1"/>
                </a:solidFill>
                <a:latin typeface="Arial" panose="020B0604020202020204" pitchFamily="34" charset="0"/>
                <a:cs typeface="Arial" panose="020B0604020202020204" pitchFamily="34" charset="0"/>
              </a:rPr>
              <a:t>all statutes and administrative regulation applicable to the state board, a local school district, or a school, except the public charter school must adhere to the same health, safety, civil rights, and disability rights requirements as are applied to all public schools and other all requirements otherwise identified”</a:t>
            </a:r>
            <a:r>
              <a:rPr lang="en-US" sz="1200" dirty="0" smtClean="0">
                <a:solidFill>
                  <a:schemeClr val="tx1"/>
                </a:solidFill>
                <a:latin typeface="Arial" panose="020B0604020202020204" pitchFamily="34" charset="0"/>
                <a:cs typeface="Arial" panose="020B0604020202020204" pitchFamily="34" charset="0"/>
              </a:rPr>
              <a:t>.</a:t>
            </a:r>
          </a:p>
          <a:p>
            <a:pPr marL="0" indent="0">
              <a:buNone/>
            </a:pPr>
            <a:r>
              <a:rPr lang="en-US" sz="1200" dirty="0" smtClean="0">
                <a:solidFill>
                  <a:schemeClr val="tx1"/>
                </a:solidFill>
                <a:latin typeface="Arial" panose="020B0604020202020204" pitchFamily="34" charset="0"/>
                <a:cs typeface="Arial" panose="020B0604020202020204" pitchFamily="34" charset="0"/>
              </a:rPr>
              <a:t> </a:t>
            </a:r>
          </a:p>
          <a:p>
            <a:pPr marL="0" indent="0">
              <a:buNone/>
            </a:pPr>
            <a:r>
              <a:rPr lang="en-US" sz="1200" dirty="0" smtClean="0">
                <a:solidFill>
                  <a:schemeClr val="tx1"/>
                </a:solidFill>
                <a:latin typeface="Arial" panose="020B0604020202020204" pitchFamily="34" charset="0"/>
                <a:cs typeface="Arial" panose="020B0604020202020204" pitchFamily="34" charset="0"/>
              </a:rPr>
              <a:t>However, a public charter school </a:t>
            </a:r>
            <a:r>
              <a:rPr lang="en-US" sz="1200" b="1" i="1" u="sng" dirty="0" smtClean="0">
                <a:solidFill>
                  <a:schemeClr val="tx1"/>
                </a:solidFill>
                <a:latin typeface="Arial" panose="020B0604020202020204" pitchFamily="34" charset="0"/>
                <a:cs typeface="Arial" panose="020B0604020202020204" pitchFamily="34" charset="0"/>
              </a:rPr>
              <a:t>may</a:t>
            </a:r>
            <a:r>
              <a:rPr lang="en-US" sz="1200" dirty="0" smtClean="0">
                <a:solidFill>
                  <a:schemeClr val="tx1"/>
                </a:solidFill>
                <a:latin typeface="Arial" panose="020B0604020202020204" pitchFamily="34" charset="0"/>
                <a:cs typeface="Arial" panose="020B0604020202020204" pitchFamily="34" charset="0"/>
              </a:rPr>
              <a:t> elect to comply with any statute or administrative regulation.</a:t>
            </a:r>
          </a:p>
          <a:p>
            <a:pPr marL="0" indent="0">
              <a:buNone/>
            </a:pPr>
            <a:endParaRPr lang="en-US" sz="1200" u="sng" dirty="0" smtClean="0">
              <a:solidFill>
                <a:schemeClr val="tx1"/>
              </a:solidFill>
              <a:latin typeface="Arial" panose="020B0604020202020204" pitchFamily="34" charset="0"/>
              <a:cs typeface="Arial" panose="020B0604020202020204" pitchFamily="34" charset="0"/>
            </a:endParaRPr>
          </a:p>
          <a:p>
            <a:pPr marL="0" indent="0">
              <a:buNone/>
            </a:pPr>
            <a:r>
              <a:rPr lang="en-US" sz="1200" dirty="0" smtClean="0">
                <a:solidFill>
                  <a:schemeClr val="tx1"/>
                </a:solidFill>
                <a:latin typeface="Arial" panose="020B0604020202020204" pitchFamily="34" charset="0"/>
                <a:cs typeface="Arial" panose="020B0604020202020204" pitchFamily="34" charset="0"/>
              </a:rPr>
              <a:t>A local school district must provide or publicize to parents information about the public charter school authorized by the local school district as an enrollment option. </a:t>
            </a:r>
          </a:p>
          <a:p>
            <a:pPr marL="0" indent="0">
              <a:buNone/>
            </a:pPr>
            <a:r>
              <a:rPr lang="en-US" sz="1200" dirty="0" smtClean="0">
                <a:solidFill>
                  <a:schemeClr val="tx1"/>
                </a:solidFill>
                <a:latin typeface="Arial" panose="020B0604020202020204" pitchFamily="34" charset="0"/>
                <a:cs typeface="Arial" panose="020B0604020202020204" pitchFamily="34" charset="0"/>
              </a:rPr>
              <a:t> </a:t>
            </a:r>
          </a:p>
          <a:p>
            <a:pPr marL="0" indent="0">
              <a:buNone/>
            </a:pPr>
            <a:r>
              <a:rPr lang="en-US" sz="1200" dirty="0" smtClean="0">
                <a:solidFill>
                  <a:schemeClr val="tx1"/>
                </a:solidFill>
                <a:latin typeface="Arial" panose="020B0604020202020204" pitchFamily="34" charset="0"/>
                <a:cs typeface="Arial" panose="020B0604020202020204" pitchFamily="34" charset="0"/>
              </a:rPr>
              <a:t>A local school district must not assign or require any student to attend a public charter school.</a:t>
            </a:r>
          </a:p>
          <a:p>
            <a:pPr eaLnBrk="1" hangingPunct="1">
              <a:spcBef>
                <a:spcPct val="0"/>
              </a:spcBef>
            </a:pPr>
            <a:endParaRPr lang="en-US" altLang="en-US" dirty="0" smtClean="0"/>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Medium" panose="020B0603020102020204" pitchFamily="34" charset="0"/>
              </a:defRPr>
            </a:lvl1pPr>
            <a:lvl2pPr marL="758255" indent="-291636">
              <a:defRPr>
                <a:solidFill>
                  <a:schemeClr val="tx1"/>
                </a:solidFill>
                <a:latin typeface="Franklin Gothic Medium" panose="020B0603020102020204" pitchFamily="34" charset="0"/>
              </a:defRPr>
            </a:lvl2pPr>
            <a:lvl3pPr marL="1166546" indent="-233309">
              <a:defRPr>
                <a:solidFill>
                  <a:schemeClr val="tx1"/>
                </a:solidFill>
                <a:latin typeface="Franklin Gothic Medium" panose="020B0603020102020204" pitchFamily="34" charset="0"/>
              </a:defRPr>
            </a:lvl3pPr>
            <a:lvl4pPr marL="1633164" indent="-233309">
              <a:defRPr>
                <a:solidFill>
                  <a:schemeClr val="tx1"/>
                </a:solidFill>
                <a:latin typeface="Franklin Gothic Medium" panose="020B0603020102020204" pitchFamily="34" charset="0"/>
              </a:defRPr>
            </a:lvl4pPr>
            <a:lvl5pPr marL="2099782" indent="-233309">
              <a:defRPr>
                <a:solidFill>
                  <a:schemeClr val="tx1"/>
                </a:solidFill>
                <a:latin typeface="Franklin Gothic Medium" panose="020B0603020102020204" pitchFamily="34" charset="0"/>
              </a:defRPr>
            </a:lvl5pPr>
            <a:lvl6pPr marL="2566401" indent="-233309" eaLnBrk="0" fontAlgn="base" hangingPunct="0">
              <a:spcBef>
                <a:spcPct val="0"/>
              </a:spcBef>
              <a:spcAft>
                <a:spcPct val="0"/>
              </a:spcAft>
              <a:defRPr>
                <a:solidFill>
                  <a:schemeClr val="tx1"/>
                </a:solidFill>
                <a:latin typeface="Franklin Gothic Medium" panose="020B0603020102020204" pitchFamily="34" charset="0"/>
              </a:defRPr>
            </a:lvl6pPr>
            <a:lvl7pPr marL="3033019" indent="-233309" eaLnBrk="0" fontAlgn="base" hangingPunct="0">
              <a:spcBef>
                <a:spcPct val="0"/>
              </a:spcBef>
              <a:spcAft>
                <a:spcPct val="0"/>
              </a:spcAft>
              <a:defRPr>
                <a:solidFill>
                  <a:schemeClr val="tx1"/>
                </a:solidFill>
                <a:latin typeface="Franklin Gothic Medium" panose="020B0603020102020204" pitchFamily="34" charset="0"/>
              </a:defRPr>
            </a:lvl7pPr>
            <a:lvl8pPr marL="3499637" indent="-233309" eaLnBrk="0" fontAlgn="base" hangingPunct="0">
              <a:spcBef>
                <a:spcPct val="0"/>
              </a:spcBef>
              <a:spcAft>
                <a:spcPct val="0"/>
              </a:spcAft>
              <a:defRPr>
                <a:solidFill>
                  <a:schemeClr val="tx1"/>
                </a:solidFill>
                <a:latin typeface="Franklin Gothic Medium" panose="020B0603020102020204" pitchFamily="34" charset="0"/>
              </a:defRPr>
            </a:lvl8pPr>
            <a:lvl9pPr marL="3966256" indent="-233309" eaLnBrk="0" fontAlgn="base" hangingPunct="0">
              <a:spcBef>
                <a:spcPct val="0"/>
              </a:spcBef>
              <a:spcAft>
                <a:spcPct val="0"/>
              </a:spcAft>
              <a:defRPr>
                <a:solidFill>
                  <a:schemeClr val="tx1"/>
                </a:solidFill>
                <a:latin typeface="Franklin Gothic Medium" panose="020B0603020102020204" pitchFamily="34" charset="0"/>
              </a:defRPr>
            </a:lvl9pPr>
          </a:lstStyle>
          <a:p>
            <a:pPr fontAlgn="base">
              <a:spcBef>
                <a:spcPct val="0"/>
              </a:spcBef>
              <a:spcAft>
                <a:spcPct val="0"/>
              </a:spcAft>
            </a:pPr>
            <a:fld id="{D00104DF-B6EE-46A6-A3D3-1E101D6CF203}" type="slidenum">
              <a:rPr lang="en-US" altLang="en-US" smtClean="0">
                <a:latin typeface="Calibri" panose="020F0502020204030204" pitchFamily="34" charset="0"/>
              </a:rPr>
              <a:pPr fontAlgn="base">
                <a:spcBef>
                  <a:spcPct val="0"/>
                </a:spcBef>
                <a:spcAft>
                  <a:spcPct val="0"/>
                </a:spcAft>
              </a:pPr>
              <a:t>7</a:t>
            </a:fld>
            <a:endParaRPr lang="en-US" altLang="en-US" dirty="0" smtClean="0">
              <a:latin typeface="Calibri" panose="020F0502020204030204" pitchFamily="34" charset="0"/>
            </a:endParaRPr>
          </a:p>
        </p:txBody>
      </p:sp>
    </p:spTree>
    <p:extLst>
      <p:ext uri="{BB962C8B-B14F-4D97-AF65-F5344CB8AC3E}">
        <p14:creationId xmlns:p14="http://schemas.microsoft.com/office/powerpoint/2010/main" val="2883221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Medium" panose="020B0603020102020204" pitchFamily="34" charset="0"/>
              </a:defRPr>
            </a:lvl1pPr>
            <a:lvl2pPr marL="758255" indent="-291636">
              <a:defRPr>
                <a:solidFill>
                  <a:schemeClr val="tx1"/>
                </a:solidFill>
                <a:latin typeface="Franklin Gothic Medium" panose="020B0603020102020204" pitchFamily="34" charset="0"/>
              </a:defRPr>
            </a:lvl2pPr>
            <a:lvl3pPr marL="1166546" indent="-233309">
              <a:defRPr>
                <a:solidFill>
                  <a:schemeClr val="tx1"/>
                </a:solidFill>
                <a:latin typeface="Franklin Gothic Medium" panose="020B0603020102020204" pitchFamily="34" charset="0"/>
              </a:defRPr>
            </a:lvl3pPr>
            <a:lvl4pPr marL="1633164" indent="-233309">
              <a:defRPr>
                <a:solidFill>
                  <a:schemeClr val="tx1"/>
                </a:solidFill>
                <a:latin typeface="Franklin Gothic Medium" panose="020B0603020102020204" pitchFamily="34" charset="0"/>
              </a:defRPr>
            </a:lvl4pPr>
            <a:lvl5pPr marL="2099782" indent="-233309">
              <a:defRPr>
                <a:solidFill>
                  <a:schemeClr val="tx1"/>
                </a:solidFill>
                <a:latin typeface="Franklin Gothic Medium" panose="020B0603020102020204" pitchFamily="34" charset="0"/>
              </a:defRPr>
            </a:lvl5pPr>
            <a:lvl6pPr marL="2566401" indent="-233309" eaLnBrk="0" fontAlgn="base" hangingPunct="0">
              <a:spcBef>
                <a:spcPct val="0"/>
              </a:spcBef>
              <a:spcAft>
                <a:spcPct val="0"/>
              </a:spcAft>
              <a:defRPr>
                <a:solidFill>
                  <a:schemeClr val="tx1"/>
                </a:solidFill>
                <a:latin typeface="Franklin Gothic Medium" panose="020B0603020102020204" pitchFamily="34" charset="0"/>
              </a:defRPr>
            </a:lvl6pPr>
            <a:lvl7pPr marL="3033019" indent="-233309" eaLnBrk="0" fontAlgn="base" hangingPunct="0">
              <a:spcBef>
                <a:spcPct val="0"/>
              </a:spcBef>
              <a:spcAft>
                <a:spcPct val="0"/>
              </a:spcAft>
              <a:defRPr>
                <a:solidFill>
                  <a:schemeClr val="tx1"/>
                </a:solidFill>
                <a:latin typeface="Franklin Gothic Medium" panose="020B0603020102020204" pitchFamily="34" charset="0"/>
              </a:defRPr>
            </a:lvl7pPr>
            <a:lvl8pPr marL="3499637" indent="-233309" eaLnBrk="0" fontAlgn="base" hangingPunct="0">
              <a:spcBef>
                <a:spcPct val="0"/>
              </a:spcBef>
              <a:spcAft>
                <a:spcPct val="0"/>
              </a:spcAft>
              <a:defRPr>
                <a:solidFill>
                  <a:schemeClr val="tx1"/>
                </a:solidFill>
                <a:latin typeface="Franklin Gothic Medium" panose="020B0603020102020204" pitchFamily="34" charset="0"/>
              </a:defRPr>
            </a:lvl8pPr>
            <a:lvl9pPr marL="3966256" indent="-233309" eaLnBrk="0" fontAlgn="base" hangingPunct="0">
              <a:spcBef>
                <a:spcPct val="0"/>
              </a:spcBef>
              <a:spcAft>
                <a:spcPct val="0"/>
              </a:spcAft>
              <a:defRPr>
                <a:solidFill>
                  <a:schemeClr val="tx1"/>
                </a:solidFill>
                <a:latin typeface="Franklin Gothic Medium" panose="020B0603020102020204" pitchFamily="34" charset="0"/>
              </a:defRPr>
            </a:lvl9pPr>
          </a:lstStyle>
          <a:p>
            <a:pPr fontAlgn="base">
              <a:spcBef>
                <a:spcPct val="0"/>
              </a:spcBef>
              <a:spcAft>
                <a:spcPct val="0"/>
              </a:spcAft>
            </a:pPr>
            <a:fld id="{D00104DF-B6EE-46A6-A3D3-1E101D6CF203}" type="slidenum">
              <a:rPr lang="en-US" altLang="en-US" smtClean="0">
                <a:latin typeface="Calibri" panose="020F0502020204030204" pitchFamily="34" charset="0"/>
              </a:rPr>
              <a:pPr fontAlgn="base">
                <a:spcBef>
                  <a:spcPct val="0"/>
                </a:spcBef>
                <a:spcAft>
                  <a:spcPct val="0"/>
                </a:spcAft>
              </a:pPr>
              <a:t>8</a:t>
            </a:fld>
            <a:endParaRPr lang="en-US" altLang="en-US" dirty="0" smtClean="0">
              <a:latin typeface="Calibri" panose="020F0502020204030204" pitchFamily="34" charset="0"/>
            </a:endParaRPr>
          </a:p>
        </p:txBody>
      </p:sp>
    </p:spTree>
    <p:extLst>
      <p:ext uri="{BB962C8B-B14F-4D97-AF65-F5344CB8AC3E}">
        <p14:creationId xmlns:p14="http://schemas.microsoft.com/office/powerpoint/2010/main" val="10580323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Medium" panose="020B0603020102020204" pitchFamily="34" charset="0"/>
              </a:defRPr>
            </a:lvl1pPr>
            <a:lvl2pPr marL="758255" indent="-291636">
              <a:defRPr>
                <a:solidFill>
                  <a:schemeClr val="tx1"/>
                </a:solidFill>
                <a:latin typeface="Franklin Gothic Medium" panose="020B0603020102020204" pitchFamily="34" charset="0"/>
              </a:defRPr>
            </a:lvl2pPr>
            <a:lvl3pPr marL="1166546" indent="-233309">
              <a:defRPr>
                <a:solidFill>
                  <a:schemeClr val="tx1"/>
                </a:solidFill>
                <a:latin typeface="Franklin Gothic Medium" panose="020B0603020102020204" pitchFamily="34" charset="0"/>
              </a:defRPr>
            </a:lvl3pPr>
            <a:lvl4pPr marL="1633164" indent="-233309">
              <a:defRPr>
                <a:solidFill>
                  <a:schemeClr val="tx1"/>
                </a:solidFill>
                <a:latin typeface="Franklin Gothic Medium" panose="020B0603020102020204" pitchFamily="34" charset="0"/>
              </a:defRPr>
            </a:lvl4pPr>
            <a:lvl5pPr marL="2099782" indent="-233309">
              <a:defRPr>
                <a:solidFill>
                  <a:schemeClr val="tx1"/>
                </a:solidFill>
                <a:latin typeface="Franklin Gothic Medium" panose="020B0603020102020204" pitchFamily="34" charset="0"/>
              </a:defRPr>
            </a:lvl5pPr>
            <a:lvl6pPr marL="2566401" indent="-233309" eaLnBrk="0" fontAlgn="base" hangingPunct="0">
              <a:spcBef>
                <a:spcPct val="0"/>
              </a:spcBef>
              <a:spcAft>
                <a:spcPct val="0"/>
              </a:spcAft>
              <a:defRPr>
                <a:solidFill>
                  <a:schemeClr val="tx1"/>
                </a:solidFill>
                <a:latin typeface="Franklin Gothic Medium" panose="020B0603020102020204" pitchFamily="34" charset="0"/>
              </a:defRPr>
            </a:lvl6pPr>
            <a:lvl7pPr marL="3033019" indent="-233309" eaLnBrk="0" fontAlgn="base" hangingPunct="0">
              <a:spcBef>
                <a:spcPct val="0"/>
              </a:spcBef>
              <a:spcAft>
                <a:spcPct val="0"/>
              </a:spcAft>
              <a:defRPr>
                <a:solidFill>
                  <a:schemeClr val="tx1"/>
                </a:solidFill>
                <a:latin typeface="Franklin Gothic Medium" panose="020B0603020102020204" pitchFamily="34" charset="0"/>
              </a:defRPr>
            </a:lvl7pPr>
            <a:lvl8pPr marL="3499637" indent="-233309" eaLnBrk="0" fontAlgn="base" hangingPunct="0">
              <a:spcBef>
                <a:spcPct val="0"/>
              </a:spcBef>
              <a:spcAft>
                <a:spcPct val="0"/>
              </a:spcAft>
              <a:defRPr>
                <a:solidFill>
                  <a:schemeClr val="tx1"/>
                </a:solidFill>
                <a:latin typeface="Franklin Gothic Medium" panose="020B0603020102020204" pitchFamily="34" charset="0"/>
              </a:defRPr>
            </a:lvl8pPr>
            <a:lvl9pPr marL="3966256" indent="-233309" eaLnBrk="0" fontAlgn="base" hangingPunct="0">
              <a:spcBef>
                <a:spcPct val="0"/>
              </a:spcBef>
              <a:spcAft>
                <a:spcPct val="0"/>
              </a:spcAft>
              <a:defRPr>
                <a:solidFill>
                  <a:schemeClr val="tx1"/>
                </a:solidFill>
                <a:latin typeface="Franklin Gothic Medium" panose="020B0603020102020204" pitchFamily="34" charset="0"/>
              </a:defRPr>
            </a:lvl9pPr>
          </a:lstStyle>
          <a:p>
            <a:pPr fontAlgn="base">
              <a:spcBef>
                <a:spcPct val="0"/>
              </a:spcBef>
              <a:spcAft>
                <a:spcPct val="0"/>
              </a:spcAft>
            </a:pPr>
            <a:fld id="{D00104DF-B6EE-46A6-A3D3-1E101D6CF203}" type="slidenum">
              <a:rPr lang="en-US" altLang="en-US" smtClean="0">
                <a:latin typeface="Calibri" panose="020F0502020204030204" pitchFamily="34" charset="0"/>
              </a:rPr>
              <a:pPr fontAlgn="base">
                <a:spcBef>
                  <a:spcPct val="0"/>
                </a:spcBef>
                <a:spcAft>
                  <a:spcPct val="0"/>
                </a:spcAft>
              </a:pPr>
              <a:t>9</a:t>
            </a:fld>
            <a:endParaRPr lang="en-US" altLang="en-US" dirty="0" smtClean="0">
              <a:latin typeface="Calibri" panose="020F0502020204030204" pitchFamily="34" charset="0"/>
            </a:endParaRPr>
          </a:p>
        </p:txBody>
      </p:sp>
    </p:spTree>
    <p:extLst>
      <p:ext uri="{BB962C8B-B14F-4D97-AF65-F5344CB8AC3E}">
        <p14:creationId xmlns:p14="http://schemas.microsoft.com/office/powerpoint/2010/main" val="23394791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Medium" panose="020B0603020102020204" pitchFamily="34" charset="0"/>
              </a:defRPr>
            </a:lvl1pPr>
            <a:lvl2pPr marL="758255" indent="-291636">
              <a:defRPr>
                <a:solidFill>
                  <a:schemeClr val="tx1"/>
                </a:solidFill>
                <a:latin typeface="Franklin Gothic Medium" panose="020B0603020102020204" pitchFamily="34" charset="0"/>
              </a:defRPr>
            </a:lvl2pPr>
            <a:lvl3pPr marL="1166546" indent="-233309">
              <a:defRPr>
                <a:solidFill>
                  <a:schemeClr val="tx1"/>
                </a:solidFill>
                <a:latin typeface="Franklin Gothic Medium" panose="020B0603020102020204" pitchFamily="34" charset="0"/>
              </a:defRPr>
            </a:lvl3pPr>
            <a:lvl4pPr marL="1633164" indent="-233309">
              <a:defRPr>
                <a:solidFill>
                  <a:schemeClr val="tx1"/>
                </a:solidFill>
                <a:latin typeface="Franklin Gothic Medium" panose="020B0603020102020204" pitchFamily="34" charset="0"/>
              </a:defRPr>
            </a:lvl4pPr>
            <a:lvl5pPr marL="2099782" indent="-233309">
              <a:defRPr>
                <a:solidFill>
                  <a:schemeClr val="tx1"/>
                </a:solidFill>
                <a:latin typeface="Franklin Gothic Medium" panose="020B0603020102020204" pitchFamily="34" charset="0"/>
              </a:defRPr>
            </a:lvl5pPr>
            <a:lvl6pPr marL="2566401" indent="-233309" eaLnBrk="0" fontAlgn="base" hangingPunct="0">
              <a:spcBef>
                <a:spcPct val="0"/>
              </a:spcBef>
              <a:spcAft>
                <a:spcPct val="0"/>
              </a:spcAft>
              <a:defRPr>
                <a:solidFill>
                  <a:schemeClr val="tx1"/>
                </a:solidFill>
                <a:latin typeface="Franklin Gothic Medium" panose="020B0603020102020204" pitchFamily="34" charset="0"/>
              </a:defRPr>
            </a:lvl6pPr>
            <a:lvl7pPr marL="3033019" indent="-233309" eaLnBrk="0" fontAlgn="base" hangingPunct="0">
              <a:spcBef>
                <a:spcPct val="0"/>
              </a:spcBef>
              <a:spcAft>
                <a:spcPct val="0"/>
              </a:spcAft>
              <a:defRPr>
                <a:solidFill>
                  <a:schemeClr val="tx1"/>
                </a:solidFill>
                <a:latin typeface="Franklin Gothic Medium" panose="020B0603020102020204" pitchFamily="34" charset="0"/>
              </a:defRPr>
            </a:lvl7pPr>
            <a:lvl8pPr marL="3499637" indent="-233309" eaLnBrk="0" fontAlgn="base" hangingPunct="0">
              <a:spcBef>
                <a:spcPct val="0"/>
              </a:spcBef>
              <a:spcAft>
                <a:spcPct val="0"/>
              </a:spcAft>
              <a:defRPr>
                <a:solidFill>
                  <a:schemeClr val="tx1"/>
                </a:solidFill>
                <a:latin typeface="Franklin Gothic Medium" panose="020B0603020102020204" pitchFamily="34" charset="0"/>
              </a:defRPr>
            </a:lvl8pPr>
            <a:lvl9pPr marL="3966256" indent="-233309" eaLnBrk="0" fontAlgn="base" hangingPunct="0">
              <a:spcBef>
                <a:spcPct val="0"/>
              </a:spcBef>
              <a:spcAft>
                <a:spcPct val="0"/>
              </a:spcAft>
              <a:defRPr>
                <a:solidFill>
                  <a:schemeClr val="tx1"/>
                </a:solidFill>
                <a:latin typeface="Franklin Gothic Medium" panose="020B0603020102020204" pitchFamily="34" charset="0"/>
              </a:defRPr>
            </a:lvl9pPr>
          </a:lstStyle>
          <a:p>
            <a:pPr fontAlgn="base">
              <a:spcBef>
                <a:spcPct val="0"/>
              </a:spcBef>
              <a:spcAft>
                <a:spcPct val="0"/>
              </a:spcAft>
            </a:pPr>
            <a:fld id="{D00104DF-B6EE-46A6-A3D3-1E101D6CF203}" type="slidenum">
              <a:rPr lang="en-US" altLang="en-US" smtClean="0">
                <a:latin typeface="Calibri" panose="020F0502020204030204" pitchFamily="34" charset="0"/>
              </a:rPr>
              <a:pPr fontAlgn="base">
                <a:spcBef>
                  <a:spcPct val="0"/>
                </a:spcBef>
                <a:spcAft>
                  <a:spcPct val="0"/>
                </a:spcAft>
              </a:pPr>
              <a:t>10</a:t>
            </a:fld>
            <a:endParaRPr lang="en-US" altLang="en-US" dirty="0" smtClean="0">
              <a:latin typeface="Calibri" panose="020F0502020204030204" pitchFamily="34" charset="0"/>
            </a:endParaRPr>
          </a:p>
        </p:txBody>
      </p:sp>
    </p:spTree>
    <p:extLst>
      <p:ext uri="{BB962C8B-B14F-4D97-AF65-F5344CB8AC3E}">
        <p14:creationId xmlns:p14="http://schemas.microsoft.com/office/powerpoint/2010/main" val="18882595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t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74469" y="1477104"/>
            <a:ext cx="8664694" cy="1646302"/>
          </a:xfrm>
        </p:spPr>
        <p:txBody>
          <a:bodyPr anchor="b">
            <a:noAutofit/>
          </a:bodyPr>
          <a:lstStyle>
            <a:lvl1pPr algn="l">
              <a:defRPr sz="5400">
                <a:solidFill>
                  <a:schemeClr val="bg2">
                    <a:lumMod val="25000"/>
                  </a:schemeClr>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285102" y="3346212"/>
            <a:ext cx="8298206" cy="1096899"/>
          </a:xfrm>
        </p:spPr>
        <p:txBody>
          <a:bodyPr anchor="t">
            <a:normAutofit/>
          </a:bodyPr>
          <a:lstStyle>
            <a:lvl1pPr marL="0" indent="0" algn="r">
              <a:buNone/>
              <a:defRPr sz="2800">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z="3600" dirty="0" smtClean="0">
                <a:solidFill>
                  <a:schemeClr val="tx1"/>
                </a:solidFill>
              </a:rPr>
              <a:t>Click to edit Master subtitle style</a:t>
            </a:r>
            <a:endParaRPr lang="en-US" sz="3600" dirty="0">
              <a:solidFill>
                <a:schemeClr val="tx1"/>
              </a:solidFill>
            </a:endParaRPr>
          </a:p>
        </p:txBody>
      </p:sp>
      <p:grpSp>
        <p:nvGrpSpPr>
          <p:cNvPr id="28" name="Group 27"/>
          <p:cNvGrpSpPr/>
          <p:nvPr userDrawn="1"/>
        </p:nvGrpSpPr>
        <p:grpSpPr>
          <a:xfrm>
            <a:off x="0" y="0"/>
            <a:ext cx="12192000" cy="6866467"/>
            <a:chOff x="0" y="-8467"/>
            <a:chExt cx="12192000" cy="6866467"/>
          </a:xfrm>
        </p:grpSpPr>
        <p:cxnSp>
          <p:nvCxnSpPr>
            <p:cNvPr id="29" name="Straight Connector 28"/>
            <p:cNvCxnSpPr/>
            <p:nvPr/>
          </p:nvCxnSpPr>
          <p:spPr>
            <a:xfrm>
              <a:off x="9169166" y="-8467"/>
              <a:ext cx="1783321" cy="6856484"/>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flipH="1">
              <a:off x="8475260" y="3681413"/>
              <a:ext cx="3713565" cy="3166604"/>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Isosceles Triangle 3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Rectangle 27"/>
            <p:cNvSpPr/>
            <p:nvPr/>
          </p:nvSpPr>
          <p:spPr>
            <a:xfrm>
              <a:off x="9190612" y="-8467"/>
              <a:ext cx="299821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tx2">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7" name="Isosceles Triangle 3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8" name="Isosceles Triangle 37"/>
            <p:cNvSpPr/>
            <p:nvPr/>
          </p:nvSpPr>
          <p:spPr>
            <a:xfrm>
              <a:off x="0" y="4013200"/>
              <a:ext cx="448733" cy="2844800"/>
            </a:xfrm>
            <a:prstGeom prst="triangle">
              <a:avLst>
                <a:gd name="adj" fmla="val 0"/>
              </a:avLst>
            </a:prstGeom>
            <a:solidFill>
              <a:schemeClr val="bg2">
                <a:lumMod val="2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42" name="Picture 4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7105" y="0"/>
            <a:ext cx="2377440" cy="2377438"/>
          </a:xfrm>
          <a:prstGeom prst="rect">
            <a:avLst/>
          </a:prstGeom>
        </p:spPr>
      </p:pic>
      <p:sp>
        <p:nvSpPr>
          <p:cNvPr id="54" name="Isosceles Triangle 53"/>
          <p:cNvSpPr/>
          <p:nvPr userDrawn="1"/>
        </p:nvSpPr>
        <p:spPr>
          <a:xfrm flipV="1">
            <a:off x="1" y="-2"/>
            <a:ext cx="1177627" cy="5336275"/>
          </a:xfrm>
          <a:prstGeom prst="triangle">
            <a:avLst>
              <a:gd name="adj" fmla="val 0"/>
            </a:avLst>
          </a:prstGeom>
          <a:solidFill>
            <a:srgbClr val="6F81AC">
              <a:alpha val="80000"/>
            </a:srgbClr>
          </a:solidFill>
          <a:ln>
            <a:noFill/>
          </a:ln>
          <a:effectLst/>
        </p:spPr>
        <p:style>
          <a:lnRef idx="1">
            <a:schemeClr val="accent1"/>
          </a:lnRef>
          <a:fillRef idx="3">
            <a:schemeClr val="accent1"/>
          </a:fillRef>
          <a:effectRef idx="2">
            <a:schemeClr val="accent1"/>
          </a:effectRef>
          <a:fontRef idx="minor">
            <a:schemeClr val="lt1"/>
          </a:fontRef>
        </p:style>
      </p:sp>
      <p:sp>
        <p:nvSpPr>
          <p:cNvPr id="4" name="Date Placeholder 3"/>
          <p:cNvSpPr>
            <a:spLocks noGrp="1"/>
          </p:cNvSpPr>
          <p:nvPr>
            <p:ph type="dt" sz="half" idx="10"/>
          </p:nvPr>
        </p:nvSpPr>
        <p:spPr>
          <a:xfrm>
            <a:off x="10650823" y="6289723"/>
            <a:ext cx="1416021" cy="387824"/>
          </a:xfrm>
          <a:prstGeom prst="rect">
            <a:avLst/>
          </a:prstGeom>
        </p:spPr>
        <p:txBody>
          <a:bodyPr/>
          <a:lstStyle>
            <a:lvl1pPr algn="r">
              <a:defRPr sz="1600">
                <a:solidFill>
                  <a:schemeClr val="bg1"/>
                </a:solidFill>
              </a:defRPr>
            </a:lvl1pPr>
          </a:lstStyle>
          <a:p>
            <a:endParaRPr lang="en-US" dirty="0"/>
          </a:p>
        </p:txBody>
      </p:sp>
    </p:spTree>
    <p:extLst>
      <p:ext uri="{BB962C8B-B14F-4D97-AF65-F5344CB8AC3E}">
        <p14:creationId xmlns:p14="http://schemas.microsoft.com/office/powerpoint/2010/main" val="3178823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1BD7323-49BF-4C97-8773-5EC64C492009}" type="slidenum">
              <a:rPr lang="en-US" smtClean="0"/>
              <a:t>‹#›</a:t>
            </a:fld>
            <a:endParaRPr lang="en-US" dirty="0"/>
          </a:p>
        </p:txBody>
      </p:sp>
    </p:spTree>
    <p:extLst>
      <p:ext uri="{BB962C8B-B14F-4D97-AF65-F5344CB8AC3E}">
        <p14:creationId xmlns:p14="http://schemas.microsoft.com/office/powerpoint/2010/main" val="16928065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07475" y="514924"/>
            <a:ext cx="5766527" cy="6022354"/>
          </a:xfrm>
        </p:spPr>
        <p:txBody>
          <a:bodyPr>
            <a:norm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7" name="Slide Number Placeholder 6"/>
          <p:cNvSpPr>
            <a:spLocks noGrp="1"/>
          </p:cNvSpPr>
          <p:nvPr>
            <p:ph type="sldNum" sz="quarter" idx="12"/>
          </p:nvPr>
        </p:nvSpPr>
        <p:spPr/>
        <p:txBody>
          <a:bodyPr/>
          <a:lstStyle/>
          <a:p>
            <a:fld id="{91BD7323-49BF-4C97-8773-5EC64C492009}" type="slidenum">
              <a:rPr lang="en-US" smtClean="0"/>
              <a:t>‹#›</a:t>
            </a:fld>
            <a:endParaRPr lang="en-US" dirty="0"/>
          </a:p>
        </p:txBody>
      </p:sp>
      <p:sp>
        <p:nvSpPr>
          <p:cNvPr id="4" name="Picture Placeholder 3"/>
          <p:cNvSpPr>
            <a:spLocks noGrp="1"/>
          </p:cNvSpPr>
          <p:nvPr>
            <p:ph type="pic" sz="quarter" idx="13"/>
          </p:nvPr>
        </p:nvSpPr>
        <p:spPr>
          <a:xfrm>
            <a:off x="573088" y="2629957"/>
            <a:ext cx="2525712" cy="1792288"/>
          </a:xfrm>
        </p:spPr>
        <p:txBody>
          <a:bodyPr/>
          <a:lstStyle/>
          <a:p>
            <a:endParaRPr lang="en-US" dirty="0"/>
          </a:p>
        </p:txBody>
      </p:sp>
      <p:sp>
        <p:nvSpPr>
          <p:cNvPr id="6" name="Picture Placeholder 3"/>
          <p:cNvSpPr>
            <a:spLocks noGrp="1"/>
          </p:cNvSpPr>
          <p:nvPr>
            <p:ph type="pic" sz="quarter" idx="14"/>
          </p:nvPr>
        </p:nvSpPr>
        <p:spPr>
          <a:xfrm>
            <a:off x="573088" y="514924"/>
            <a:ext cx="2525712" cy="1792288"/>
          </a:xfrm>
        </p:spPr>
        <p:txBody>
          <a:bodyPr/>
          <a:lstStyle/>
          <a:p>
            <a:endParaRPr lang="en-US" dirty="0"/>
          </a:p>
        </p:txBody>
      </p:sp>
      <p:sp>
        <p:nvSpPr>
          <p:cNvPr id="8" name="Picture Placeholder 3"/>
          <p:cNvSpPr>
            <a:spLocks noGrp="1"/>
          </p:cNvSpPr>
          <p:nvPr>
            <p:ph type="pic" sz="quarter" idx="15"/>
          </p:nvPr>
        </p:nvSpPr>
        <p:spPr>
          <a:xfrm>
            <a:off x="573088" y="4744990"/>
            <a:ext cx="2525712" cy="1792288"/>
          </a:xfrm>
        </p:spPr>
        <p:txBody>
          <a:bodyPr/>
          <a:lstStyle/>
          <a:p>
            <a:endParaRPr lang="en-US" dirty="0"/>
          </a:p>
        </p:txBody>
      </p:sp>
    </p:spTree>
    <p:extLst>
      <p:ext uri="{BB962C8B-B14F-4D97-AF65-F5344CB8AC3E}">
        <p14:creationId xmlns:p14="http://schemas.microsoft.com/office/powerpoint/2010/main" val="12229497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677334" y="395785"/>
            <a:ext cx="8596668" cy="6059605"/>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7" name="Slide Number Placeholder 6"/>
          <p:cNvSpPr>
            <a:spLocks noGrp="1"/>
          </p:cNvSpPr>
          <p:nvPr>
            <p:ph type="sldNum" sz="quarter" idx="12"/>
          </p:nvPr>
        </p:nvSpPr>
        <p:spPr/>
        <p:txBody>
          <a:bodyPr/>
          <a:lstStyle/>
          <a:p>
            <a:fld id="{91BD7323-49BF-4C97-8773-5EC64C492009}" type="slidenum">
              <a:rPr lang="en-US" smtClean="0"/>
              <a:t>‹#›</a:t>
            </a:fld>
            <a:endParaRPr lang="en-US" dirty="0"/>
          </a:p>
        </p:txBody>
      </p:sp>
    </p:spTree>
    <p:extLst>
      <p:ext uri="{BB962C8B-B14F-4D97-AF65-F5344CB8AC3E}">
        <p14:creationId xmlns:p14="http://schemas.microsoft.com/office/powerpoint/2010/main" val="40869641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6" name="Slide Number Placeholder 5"/>
          <p:cNvSpPr>
            <a:spLocks noGrp="1"/>
          </p:cNvSpPr>
          <p:nvPr>
            <p:ph type="sldNum" sz="quarter" idx="12"/>
          </p:nvPr>
        </p:nvSpPr>
        <p:spPr/>
        <p:txBody>
          <a:bodyPr/>
          <a:lstStyle/>
          <a:p>
            <a:fld id="{91BD7323-49BF-4C97-8773-5EC64C492009}" type="slidenum">
              <a:rPr lang="en-US" smtClean="0"/>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3904751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348133" cy="3022600"/>
          </a:xfrm>
        </p:spPr>
        <p:txBody>
          <a:bodyPr anchor="ctr">
            <a:normAutofit/>
          </a:bodyPr>
          <a:lstStyle>
            <a:lvl1pPr algn="l">
              <a:defRPr sz="4400" b="0" i="1" cap="none"/>
            </a:lvl1pPr>
          </a:lstStyle>
          <a:p>
            <a:r>
              <a:rPr lang="en-US" dirty="0" smtClean="0"/>
              <a:t>Click to edit Master title style</a:t>
            </a:r>
            <a:endParaRPr lang="en-US" dirty="0"/>
          </a:p>
        </p:txBody>
      </p:sp>
      <p:sp>
        <p:nvSpPr>
          <p:cNvPr id="23" name="Text Placeholder 9"/>
          <p:cNvSpPr>
            <a:spLocks noGrp="1"/>
          </p:cNvSpPr>
          <p:nvPr>
            <p:ph type="body" sz="quarter" idx="13"/>
          </p:nvPr>
        </p:nvSpPr>
        <p:spPr>
          <a:xfrm>
            <a:off x="601142" y="3903134"/>
            <a:ext cx="8596669" cy="514248"/>
          </a:xfrm>
        </p:spPr>
        <p:txBody>
          <a:bodyPr anchor="b">
            <a:noAutofit/>
          </a:bodyPr>
          <a:lstStyle>
            <a:lvl1pPr marL="0" indent="0" algn="r">
              <a:buFontTx/>
              <a:buNone/>
              <a:defRPr sz="32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edit Master text styles</a:t>
            </a:r>
          </a:p>
        </p:txBody>
      </p:sp>
      <p:sp>
        <p:nvSpPr>
          <p:cNvPr id="3" name="Text Placeholder 2"/>
          <p:cNvSpPr>
            <a:spLocks noGrp="1"/>
          </p:cNvSpPr>
          <p:nvPr>
            <p:ph type="body" idx="1"/>
          </p:nvPr>
        </p:nvSpPr>
        <p:spPr>
          <a:xfrm>
            <a:off x="677335" y="4527448"/>
            <a:ext cx="8520476" cy="1513914"/>
          </a:xfrm>
        </p:spPr>
        <p:txBody>
          <a:bodyPr anchor="t">
            <a:normAutofit/>
          </a:bodyPr>
          <a:lstStyle>
            <a:lvl1pPr marL="0" indent="0" algn="r">
              <a:buNone/>
              <a:defRPr sz="24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7" name="Slide Number Placeholder 6"/>
          <p:cNvSpPr>
            <a:spLocks noGrp="1"/>
          </p:cNvSpPr>
          <p:nvPr>
            <p:ph type="sldNum" sz="quarter" idx="14"/>
          </p:nvPr>
        </p:nvSpPr>
        <p:spPr/>
        <p:txBody>
          <a:bodyPr/>
          <a:lstStyle/>
          <a:p>
            <a:fld id="{91BD7323-49BF-4C97-8773-5EC64C492009}" type="slidenum">
              <a:rPr lang="en-US" smtClean="0"/>
              <a:pPr/>
              <a:t>‹#›</a:t>
            </a:fld>
            <a:endParaRPr lang="en-US" dirty="0"/>
          </a:p>
        </p:txBody>
      </p:sp>
    </p:spTree>
    <p:extLst>
      <p:ext uri="{BB962C8B-B14F-4D97-AF65-F5344CB8AC3E}">
        <p14:creationId xmlns:p14="http://schemas.microsoft.com/office/powerpoint/2010/main" val="11350996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2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6" name="Slide Number Placeholder 5"/>
          <p:cNvSpPr>
            <a:spLocks noGrp="1"/>
          </p:cNvSpPr>
          <p:nvPr>
            <p:ph type="sldNum" sz="quarter" idx="12"/>
          </p:nvPr>
        </p:nvSpPr>
        <p:spPr/>
        <p:txBody>
          <a:bodyPr/>
          <a:lstStyle/>
          <a:p>
            <a:fld id="{91BD7323-49BF-4C97-8773-5EC64C492009}" type="slidenum">
              <a:rPr lang="en-US" smtClean="0"/>
              <a:t>‹#›</a:t>
            </a:fld>
            <a:endParaRPr lang="en-US" dirty="0"/>
          </a:p>
        </p:txBody>
      </p:sp>
    </p:spTree>
    <p:extLst>
      <p:ext uri="{BB962C8B-B14F-4D97-AF65-F5344CB8AC3E}">
        <p14:creationId xmlns:p14="http://schemas.microsoft.com/office/powerpoint/2010/main" val="22804143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91BD7323-49BF-4C97-8773-5EC64C492009}" type="slidenum">
              <a:rPr lang="en-US" smtClean="0"/>
              <a:t>‹#›</a:t>
            </a:fld>
            <a:endParaRPr lang="en-US" dirty="0"/>
          </a:p>
        </p:txBody>
      </p:sp>
    </p:spTree>
    <p:extLst>
      <p:ext uri="{BB962C8B-B14F-4D97-AF65-F5344CB8AC3E}">
        <p14:creationId xmlns:p14="http://schemas.microsoft.com/office/powerpoint/2010/main" val="11852234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1_Text - 1">
    <p:spTree>
      <p:nvGrpSpPr>
        <p:cNvPr id="1" name=""/>
        <p:cNvGrpSpPr/>
        <p:nvPr/>
      </p:nvGrpSpPr>
      <p:grpSpPr>
        <a:xfrm>
          <a:off x="0" y="0"/>
          <a:ext cx="0" cy="0"/>
          <a:chOff x="0" y="0"/>
          <a:chExt cx="0" cy="0"/>
        </a:xfrm>
      </p:grpSpPr>
      <p:pic>
        <p:nvPicPr>
          <p:cNvPr id="4" name="Picture 6" descr="Slide_words_text.png"/>
          <p:cNvPicPr>
            <a:picLocks noChangeAspect="1"/>
          </p:cNvPicPr>
          <p:nvPr userDrawn="1"/>
        </p:nvPicPr>
        <p:blipFill>
          <a:blip r:embed="rId2"/>
          <a:srcRect/>
          <a:stretch>
            <a:fillRect/>
          </a:stretch>
        </p:blipFill>
        <p:spPr bwMode="auto">
          <a:xfrm>
            <a:off x="0" y="0"/>
            <a:ext cx="12192000" cy="6858000"/>
          </a:xfrm>
          <a:prstGeom prst="rect">
            <a:avLst/>
          </a:prstGeom>
          <a:noFill/>
          <a:ln w="9525">
            <a:noFill/>
            <a:miter lim="800000"/>
            <a:headEnd/>
            <a:tailEnd/>
          </a:ln>
        </p:spPr>
      </p:pic>
      <p:sp>
        <p:nvSpPr>
          <p:cNvPr id="2" name="Title 1"/>
          <p:cNvSpPr>
            <a:spLocks noGrp="1"/>
          </p:cNvSpPr>
          <p:nvPr>
            <p:ph type="title"/>
          </p:nvPr>
        </p:nvSpPr>
        <p:spPr>
          <a:xfrm>
            <a:off x="800235" y="960138"/>
            <a:ext cx="8206496" cy="1143000"/>
          </a:xfrm>
        </p:spPr>
        <p:txBody>
          <a:bodyPr>
            <a:normAutofit/>
          </a:bodyPr>
          <a:lstStyle>
            <a:lvl1pPr>
              <a:lnSpc>
                <a:spcPts val="4000"/>
              </a:lnSpc>
              <a:defRPr sz="3600"/>
            </a:lvl1pPr>
          </a:lstStyle>
          <a:p>
            <a:r>
              <a:rPr lang="en-US" dirty="0" smtClean="0"/>
              <a:t>Click to edit Master title style</a:t>
            </a:r>
            <a:endParaRPr lang="en-US" dirty="0"/>
          </a:p>
        </p:txBody>
      </p:sp>
      <p:sp>
        <p:nvSpPr>
          <p:cNvPr id="3" name="Content Placeholder 2"/>
          <p:cNvSpPr>
            <a:spLocks noGrp="1"/>
          </p:cNvSpPr>
          <p:nvPr>
            <p:ph idx="1"/>
          </p:nvPr>
        </p:nvSpPr>
        <p:spPr>
          <a:xfrm>
            <a:off x="800235" y="2470489"/>
            <a:ext cx="8206496" cy="3419124"/>
          </a:xfrm>
        </p:spPr>
        <p:txBody>
          <a:bodyPr>
            <a:normAutofit/>
          </a:bodyPr>
          <a:lstStyle>
            <a:lvl1pPr>
              <a:lnSpc>
                <a:spcPts val="3200"/>
              </a:lnSpc>
              <a:spcBef>
                <a:spcPts val="1800"/>
              </a:spcBef>
              <a:defRPr sz="2400"/>
            </a:lvl1pPr>
            <a:lvl2pPr>
              <a:lnSpc>
                <a:spcPts val="3200"/>
              </a:lnSpc>
              <a:spcBef>
                <a:spcPts val="1800"/>
              </a:spcBef>
              <a:defRPr sz="2400"/>
            </a:lvl2pPr>
            <a:lvl3pPr>
              <a:lnSpc>
                <a:spcPts val="3200"/>
              </a:lnSpc>
              <a:spcBef>
                <a:spcPts val="1800"/>
              </a:spcBef>
              <a:defRPr sz="2400"/>
            </a:lvl3pPr>
            <a:lvl4pPr>
              <a:lnSpc>
                <a:spcPts val="3200"/>
              </a:lnSpc>
              <a:spcBef>
                <a:spcPts val="1800"/>
              </a:spcBef>
              <a:defRPr sz="2400"/>
            </a:lvl4pPr>
            <a:lvl5pPr>
              <a:lnSpc>
                <a:spcPts val="3200"/>
              </a:lnSpc>
              <a:spcBef>
                <a:spcPts val="1800"/>
              </a:spcBef>
              <a:defRPr sz="2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989701699"/>
      </p:ext>
    </p:extLst>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Divider Slide">
    <p:bg>
      <p:bgPr>
        <a:solidFill>
          <a:srgbClr val="FF6D13"/>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58801" y="2505286"/>
            <a:ext cx="11027223" cy="1095165"/>
          </a:xfrm>
        </p:spPr>
        <p:txBody>
          <a:bodyPr>
            <a:noAutofit/>
          </a:bodyPr>
          <a:lstStyle>
            <a:lvl1pPr algn="ctr">
              <a:lnSpc>
                <a:spcPts val="4200"/>
              </a:lnSpc>
              <a:defRPr sz="3400">
                <a:solidFill>
                  <a:srgbClr val="FFFFFF"/>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558800" y="3766626"/>
            <a:ext cx="11027224" cy="915596"/>
          </a:xfrm>
        </p:spPr>
        <p:txBody>
          <a:bodyPr/>
          <a:lstStyle>
            <a:lvl1pPr marL="0" indent="0" algn="ctr">
              <a:buNone/>
              <a:defRPr>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1875699259"/>
      </p:ext>
    </p:extLst>
  </p:cSld>
  <p:clrMapOvr>
    <a:masterClrMapping/>
  </p:clrMapOvr>
  <p:transitio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Divider Slide">
    <p:spTree>
      <p:nvGrpSpPr>
        <p:cNvPr id="1" name=""/>
        <p:cNvGrpSpPr/>
        <p:nvPr/>
      </p:nvGrpSpPr>
      <p:grpSpPr>
        <a:xfrm>
          <a:off x="0" y="0"/>
          <a:ext cx="0" cy="0"/>
          <a:chOff x="0" y="0"/>
          <a:chExt cx="0" cy="0"/>
        </a:xfrm>
      </p:grpSpPr>
      <p:pic>
        <p:nvPicPr>
          <p:cNvPr id="2" name="Picture 3" descr="Slide_design_text_reversed.jpg"/>
          <p:cNvPicPr>
            <a:picLocks noChangeAspect="1"/>
          </p:cNvPicPr>
          <p:nvPr userDrawn="1"/>
        </p:nvPicPr>
        <p:blipFill>
          <a:blip r:embed="rId2"/>
          <a:srcRect/>
          <a:stretch>
            <a:fillRect/>
          </a:stretch>
        </p:blipFill>
        <p:spPr bwMode="auto">
          <a:xfrm>
            <a:off x="0" y="0"/>
            <a:ext cx="12192000" cy="6858000"/>
          </a:xfrm>
          <a:prstGeom prst="rect">
            <a:avLst/>
          </a:prstGeom>
          <a:noFill/>
          <a:ln w="9525">
            <a:noFill/>
            <a:miter lim="800000"/>
            <a:headEnd/>
            <a:tailEnd/>
          </a:ln>
        </p:spPr>
      </p:pic>
      <p:pic>
        <p:nvPicPr>
          <p:cNvPr id="3" name="Picture 6" descr="CTE_logo.png"/>
          <p:cNvPicPr>
            <a:picLocks noChangeAspect="1"/>
          </p:cNvPicPr>
          <p:nvPr userDrawn="1"/>
        </p:nvPicPr>
        <p:blipFill>
          <a:blip r:embed="rId3"/>
          <a:srcRect/>
          <a:stretch>
            <a:fillRect/>
          </a:stretch>
        </p:blipFill>
        <p:spPr bwMode="auto">
          <a:xfrm>
            <a:off x="8128001" y="381001"/>
            <a:ext cx="2774951" cy="758825"/>
          </a:xfrm>
          <a:prstGeom prst="rect">
            <a:avLst/>
          </a:prstGeom>
          <a:noFill/>
          <a:ln w="9525">
            <a:noFill/>
            <a:miter lim="800000"/>
            <a:headEnd/>
            <a:tailEnd/>
          </a:ln>
        </p:spPr>
      </p:pic>
      <p:sp>
        <p:nvSpPr>
          <p:cNvPr id="4" name="Round Same Side Corner Rectangle 7"/>
          <p:cNvSpPr/>
          <p:nvPr userDrawn="1"/>
        </p:nvSpPr>
        <p:spPr>
          <a:xfrm rot="16200000">
            <a:off x="4307306" y="-3271095"/>
            <a:ext cx="2607687" cy="13161728"/>
          </a:xfrm>
          <a:prstGeom prst="round2SameRect">
            <a:avLst/>
          </a:prstGeom>
          <a:solidFill>
            <a:srgbClr val="FF6D14"/>
          </a:solidFill>
          <a:ln>
            <a:noFill/>
          </a:ln>
          <a:effectLst>
            <a:innerShdw blurRad="635000" dist="190500" dir="180000">
              <a:srgbClr val="000000">
                <a:alpha val="50000"/>
              </a:srgbClr>
            </a:inn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 name="Title 1"/>
          <p:cNvSpPr txBox="1">
            <a:spLocks/>
          </p:cNvSpPr>
          <p:nvPr userDrawn="1"/>
        </p:nvSpPr>
        <p:spPr>
          <a:xfrm>
            <a:off x="508001" y="2505076"/>
            <a:ext cx="11078633" cy="1095375"/>
          </a:xfrm>
          <a:prstGeom prst="rect">
            <a:avLst/>
          </a:prstGeom>
          <a:ln>
            <a:noFill/>
          </a:ln>
        </p:spPr>
        <p:txBody>
          <a:bodyPr anchor="ctr"/>
          <a:lstStyle>
            <a:lvl1pPr>
              <a:lnSpc>
                <a:spcPts val="4200"/>
              </a:lnSpc>
              <a:defRPr sz="3400">
                <a:solidFill>
                  <a:srgbClr val="FFFFFF"/>
                </a:solidFill>
              </a:defRPr>
            </a:lvl1pPr>
          </a:lstStyle>
          <a:p>
            <a:pPr algn="ctr" fontAlgn="auto">
              <a:spcAft>
                <a:spcPts val="0"/>
              </a:spcAft>
              <a:defRPr/>
            </a:pPr>
            <a:endParaRPr lang="en-US" sz="3400" dirty="0">
              <a:latin typeface="Geneva"/>
              <a:ea typeface="+mj-ea"/>
              <a:cs typeface="Geneva"/>
            </a:endParaRPr>
          </a:p>
        </p:txBody>
      </p:sp>
      <p:sp>
        <p:nvSpPr>
          <p:cNvPr id="6" name="Subtitle 2"/>
          <p:cNvSpPr txBox="1">
            <a:spLocks/>
          </p:cNvSpPr>
          <p:nvPr userDrawn="1"/>
        </p:nvSpPr>
        <p:spPr>
          <a:xfrm>
            <a:off x="508001" y="3767138"/>
            <a:ext cx="11078633" cy="914400"/>
          </a:xfrm>
          <a:prstGeom prst="rect">
            <a:avLst/>
          </a:prstGeom>
          <a:ln>
            <a:noFill/>
          </a:ln>
        </p:spPr>
        <p:txBody>
          <a:bodyPr>
            <a:normAutofit/>
          </a:bodyPr>
          <a:lstStyle>
            <a:lvl1pPr marL="0" indent="0" algn="l">
              <a:buNone/>
              <a:defRPr>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lgn="ctr" fontAlgn="auto">
              <a:lnSpc>
                <a:spcPts val="3000"/>
              </a:lnSpc>
              <a:spcBef>
                <a:spcPts val="1800"/>
              </a:spcBef>
              <a:spcAft>
                <a:spcPts val="0"/>
              </a:spcAft>
              <a:buFont typeface="Arial"/>
              <a:buNone/>
              <a:defRPr/>
            </a:pPr>
            <a:endParaRPr lang="en-US" sz="2000" dirty="0">
              <a:latin typeface="Geneva"/>
              <a:cs typeface="Geneva"/>
            </a:endParaRPr>
          </a:p>
        </p:txBody>
      </p:sp>
    </p:spTree>
    <p:extLst>
      <p:ext uri="{BB962C8B-B14F-4D97-AF65-F5344CB8AC3E}">
        <p14:creationId xmlns:p14="http://schemas.microsoft.com/office/powerpoint/2010/main" val="3649603473"/>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55786" y="257025"/>
            <a:ext cx="8596668" cy="1320800"/>
          </a:xfrm>
        </p:spPr>
        <p:txBody>
          <a:bodyPr/>
          <a:lstStyle/>
          <a:p>
            <a:r>
              <a:rPr lang="en-US" smtClean="0"/>
              <a:t>Click to edit Master title style</a:t>
            </a:r>
            <a:endParaRPr lang="en-US" dirty="0"/>
          </a:p>
        </p:txBody>
      </p:sp>
      <p:sp>
        <p:nvSpPr>
          <p:cNvPr id="5" name="Text Placeholder 4"/>
          <p:cNvSpPr>
            <a:spLocks noGrp="1"/>
          </p:cNvSpPr>
          <p:nvPr>
            <p:ph type="body" sz="quarter" idx="13"/>
          </p:nvPr>
        </p:nvSpPr>
        <p:spPr>
          <a:xfrm>
            <a:off x="555786" y="1773451"/>
            <a:ext cx="9188715" cy="4901324"/>
          </a:xfrm>
        </p:spPr>
        <p:txBody>
          <a:bodyPr/>
          <a:lstStyle>
            <a:lvl5pPr marL="2057400" indent="-228600">
              <a:buFont typeface="Franklin Gothic Medium" panose="020B0603020102020204"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11030413" y="6314034"/>
            <a:ext cx="683339" cy="365125"/>
          </a:xfrm>
        </p:spPr>
        <p:txBody>
          <a:bodyPr/>
          <a:lstStyle/>
          <a:p>
            <a:fld id="{91BD7323-49BF-4C97-8773-5EC64C492009}" type="slidenum">
              <a:rPr lang="en-US" smtClean="0"/>
              <a:t>‹#›</a:t>
            </a:fld>
            <a:endParaRPr lang="en-US" dirty="0"/>
          </a:p>
        </p:txBody>
      </p:sp>
    </p:spTree>
    <p:extLst>
      <p:ext uri="{BB962C8B-B14F-4D97-AF65-F5344CB8AC3E}">
        <p14:creationId xmlns:p14="http://schemas.microsoft.com/office/powerpoint/2010/main" val="35925273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KDE Custom Layout">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11016766" y="6309650"/>
            <a:ext cx="683339" cy="365125"/>
          </a:xfrm>
          <a:prstGeom prst="rect">
            <a:avLst/>
          </a:prstGeom>
        </p:spPr>
        <p:txBody>
          <a:bodyPr/>
          <a:lstStyle>
            <a:lvl1pPr algn="r">
              <a:defRPr>
                <a:solidFill>
                  <a:schemeClr val="bg1"/>
                </a:solidFill>
              </a:defRPr>
            </a:lvl1pPr>
          </a:lstStyle>
          <a:p>
            <a:fld id="{91BD7323-49BF-4C97-8773-5EC64C492009}" type="slidenum">
              <a:rPr lang="en-US" smtClean="0"/>
              <a:pPr/>
              <a:t>‹#›</a:t>
            </a:fld>
            <a:endParaRPr lang="en-US" dirty="0"/>
          </a:p>
        </p:txBody>
      </p:sp>
    </p:spTree>
    <p:extLst>
      <p:ext uri="{BB962C8B-B14F-4D97-AF65-F5344CB8AC3E}">
        <p14:creationId xmlns:p14="http://schemas.microsoft.com/office/powerpoint/2010/main" val="15252815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KDE Custom Layout">
    <p:spTree>
      <p:nvGrpSpPr>
        <p:cNvPr id="1" name=""/>
        <p:cNvGrpSpPr/>
        <p:nvPr/>
      </p:nvGrpSpPr>
      <p:grpSpPr>
        <a:xfrm>
          <a:off x="0" y="0"/>
          <a:ext cx="0" cy="0"/>
          <a:chOff x="0" y="0"/>
          <a:chExt cx="0" cy="0"/>
        </a:xfrm>
      </p:grpSpPr>
      <p:pic>
        <p:nvPicPr>
          <p:cNvPr id="3" name="Picture 1"/>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844343" y="-550863"/>
            <a:ext cx="7232650" cy="795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431019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1622694"/>
            <a:ext cx="8596668" cy="1826581"/>
          </a:xfrm>
        </p:spPr>
        <p:txBody>
          <a:bodyPr anchor="b">
            <a:normAutofit/>
          </a:bodyPr>
          <a:lstStyle>
            <a:lvl1pPr algn="l">
              <a:defRPr sz="4400" b="0" cap="none"/>
            </a:lvl1pPr>
          </a:lstStyle>
          <a:p>
            <a:r>
              <a:rPr lang="en-US" dirty="0" smtClean="0"/>
              <a:t>Click to edit Master title style</a:t>
            </a:r>
            <a:endParaRPr lang="en-US" dirty="0"/>
          </a:p>
        </p:txBody>
      </p:sp>
      <p:sp>
        <p:nvSpPr>
          <p:cNvPr id="3" name="Text Placeholder 2"/>
          <p:cNvSpPr>
            <a:spLocks noGrp="1"/>
          </p:cNvSpPr>
          <p:nvPr>
            <p:ph type="body" idx="1"/>
          </p:nvPr>
        </p:nvSpPr>
        <p:spPr>
          <a:xfrm>
            <a:off x="677335" y="3722230"/>
            <a:ext cx="8596668" cy="860400"/>
          </a:xfrm>
        </p:spPr>
        <p:txBody>
          <a:bodyPr anchor="t">
            <a:normAutofit/>
          </a:bodyPr>
          <a:lstStyle>
            <a:lvl1pPr marL="0" indent="0" algn="l">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6" name="Slide Number Placeholder 5"/>
          <p:cNvSpPr>
            <a:spLocks noGrp="1"/>
          </p:cNvSpPr>
          <p:nvPr>
            <p:ph type="sldNum" sz="quarter" idx="12"/>
          </p:nvPr>
        </p:nvSpPr>
        <p:spPr/>
        <p:txBody>
          <a:bodyPr/>
          <a:lstStyle/>
          <a:p>
            <a:fld id="{91BD7323-49BF-4C97-8773-5EC64C492009}" type="slidenum">
              <a:rPr lang="en-US" smtClean="0"/>
              <a:t>‹#›</a:t>
            </a:fld>
            <a:endParaRPr lang="en-US" dirty="0"/>
          </a:p>
        </p:txBody>
      </p:sp>
    </p:spTree>
    <p:extLst>
      <p:ext uri="{BB962C8B-B14F-4D97-AF65-F5344CB8AC3E}">
        <p14:creationId xmlns:p14="http://schemas.microsoft.com/office/powerpoint/2010/main" val="17132323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91BD7323-49BF-4C97-8773-5EC64C492009}" type="slidenum">
              <a:rPr lang="en-US" smtClean="0"/>
              <a:pPr/>
              <a:t>‹#›</a:t>
            </a:fld>
            <a:endParaRPr lang="en-US" dirty="0"/>
          </a:p>
        </p:txBody>
      </p:sp>
      <p:sp>
        <p:nvSpPr>
          <p:cNvPr id="9" name="Content Placeholder 8"/>
          <p:cNvSpPr>
            <a:spLocks noGrp="1"/>
          </p:cNvSpPr>
          <p:nvPr>
            <p:ph sz="quarter" idx="12"/>
          </p:nvPr>
        </p:nvSpPr>
        <p:spPr>
          <a:xfrm>
            <a:off x="581634" y="1796387"/>
            <a:ext cx="9090025" cy="4878388"/>
          </a:xfrm>
        </p:spPr>
        <p:txBody>
          <a:bodyPr/>
          <a:lstStyle>
            <a:lvl1pPr marL="0" indent="0">
              <a:buNone/>
              <a:defRPr/>
            </a:lvl1pPr>
          </a:lstStyle>
          <a:p>
            <a:pPr lvl="0"/>
            <a:endParaRPr lang="en-US" dirty="0"/>
          </a:p>
        </p:txBody>
      </p:sp>
    </p:spTree>
    <p:extLst>
      <p:ext uri="{BB962C8B-B14F-4D97-AF65-F5344CB8AC3E}">
        <p14:creationId xmlns:p14="http://schemas.microsoft.com/office/powerpoint/2010/main" val="3101040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633" y="311380"/>
            <a:ext cx="8944503" cy="1320800"/>
          </a:xfrm>
        </p:spPr>
        <p:txBody>
          <a:bodyPr/>
          <a:lstStyle/>
          <a:p>
            <a:r>
              <a:rPr lang="en-US" smtClean="0"/>
              <a:t>Click to edit Master title style</a:t>
            </a:r>
            <a:endParaRPr lang="en-US" dirty="0"/>
          </a:p>
        </p:txBody>
      </p:sp>
      <p:sp>
        <p:nvSpPr>
          <p:cNvPr id="7" name="Slide Number Placeholder 6"/>
          <p:cNvSpPr>
            <a:spLocks noGrp="1"/>
          </p:cNvSpPr>
          <p:nvPr>
            <p:ph type="sldNum" sz="quarter" idx="12"/>
          </p:nvPr>
        </p:nvSpPr>
        <p:spPr/>
        <p:txBody>
          <a:bodyPr/>
          <a:lstStyle/>
          <a:p>
            <a:fld id="{91BD7323-49BF-4C97-8773-5EC64C492009}" type="slidenum">
              <a:rPr lang="en-US" smtClean="0"/>
              <a:t>‹#›</a:t>
            </a:fld>
            <a:endParaRPr lang="en-US" dirty="0"/>
          </a:p>
        </p:txBody>
      </p:sp>
      <p:sp>
        <p:nvSpPr>
          <p:cNvPr id="6" name="Text Placeholder 5"/>
          <p:cNvSpPr>
            <a:spLocks noGrp="1"/>
          </p:cNvSpPr>
          <p:nvPr>
            <p:ph type="body" sz="quarter" idx="13"/>
          </p:nvPr>
        </p:nvSpPr>
        <p:spPr>
          <a:xfrm>
            <a:off x="581633" y="1801625"/>
            <a:ext cx="4297680" cy="4694708"/>
          </a:xfrm>
        </p:spPr>
        <p:txBody>
          <a:bodyPr/>
          <a:lstStyle>
            <a:lvl5pPr marL="2057400" indent="-228600">
              <a:buFont typeface="Franklin Gothic Medium" panose="020B0603020102020204"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5"/>
          <p:cNvSpPr>
            <a:spLocks noGrp="1"/>
          </p:cNvSpPr>
          <p:nvPr>
            <p:ph type="body" sz="quarter" idx="14"/>
          </p:nvPr>
        </p:nvSpPr>
        <p:spPr>
          <a:xfrm>
            <a:off x="5228456" y="1801625"/>
            <a:ext cx="4297680" cy="4694708"/>
          </a:xfrm>
        </p:spPr>
        <p:txBody>
          <a:bodyPr/>
          <a:lstStyle>
            <a:lvl5pPr marL="2057400" indent="-228600">
              <a:buFont typeface="Franklin Gothic Medium" panose="020B0603020102020204"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6042587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633" y="311380"/>
            <a:ext cx="8944503" cy="1320800"/>
          </a:xfrm>
        </p:spPr>
        <p:txBody>
          <a:bodyPr/>
          <a:lstStyle/>
          <a:p>
            <a:r>
              <a:rPr lang="en-US" smtClean="0"/>
              <a:t>Click to edit Master title style</a:t>
            </a:r>
            <a:endParaRPr lang="en-US" dirty="0"/>
          </a:p>
        </p:txBody>
      </p:sp>
      <p:sp>
        <p:nvSpPr>
          <p:cNvPr id="7" name="Slide Number Placeholder 6"/>
          <p:cNvSpPr>
            <a:spLocks noGrp="1"/>
          </p:cNvSpPr>
          <p:nvPr>
            <p:ph type="sldNum" sz="quarter" idx="12"/>
          </p:nvPr>
        </p:nvSpPr>
        <p:spPr/>
        <p:txBody>
          <a:bodyPr/>
          <a:lstStyle/>
          <a:p>
            <a:fld id="{91BD7323-49BF-4C97-8773-5EC64C492009}" type="slidenum">
              <a:rPr lang="en-US" smtClean="0"/>
              <a:t>‹#›</a:t>
            </a:fld>
            <a:endParaRPr lang="en-US" dirty="0"/>
          </a:p>
        </p:txBody>
      </p:sp>
      <p:sp>
        <p:nvSpPr>
          <p:cNvPr id="8" name="Text Placeholder 5"/>
          <p:cNvSpPr>
            <a:spLocks noGrp="1"/>
          </p:cNvSpPr>
          <p:nvPr>
            <p:ph type="body" sz="quarter" idx="14"/>
          </p:nvPr>
        </p:nvSpPr>
        <p:spPr>
          <a:xfrm>
            <a:off x="5228456" y="1801625"/>
            <a:ext cx="4297680" cy="4694708"/>
          </a:xfrm>
        </p:spPr>
        <p:txBody>
          <a:bodyPr/>
          <a:lstStyle>
            <a:lvl5pPr marL="2057400" indent="-228600">
              <a:buFont typeface="Franklin Gothic Medium" panose="020B0603020102020204"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Picture Placeholder 3"/>
          <p:cNvSpPr>
            <a:spLocks noGrp="1"/>
          </p:cNvSpPr>
          <p:nvPr>
            <p:ph type="pic" sz="quarter" idx="15"/>
          </p:nvPr>
        </p:nvSpPr>
        <p:spPr>
          <a:xfrm>
            <a:off x="581025" y="1801813"/>
            <a:ext cx="4481513" cy="4694237"/>
          </a:xfrm>
        </p:spPr>
        <p:txBody>
          <a:bodyPr/>
          <a:lstStyle/>
          <a:p>
            <a:endParaRPr lang="en-US" dirty="0"/>
          </a:p>
        </p:txBody>
      </p:sp>
    </p:spTree>
    <p:extLst>
      <p:ext uri="{BB962C8B-B14F-4D97-AF65-F5344CB8AC3E}">
        <p14:creationId xmlns:p14="http://schemas.microsoft.com/office/powerpoint/2010/main" val="3655352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91BD7323-49BF-4C97-8773-5EC64C492009}" type="slidenum">
              <a:rPr lang="en-US" smtClean="0"/>
              <a:pPr/>
              <a:t>‹#›</a:t>
            </a:fld>
            <a:endParaRPr lang="en-US" dirty="0"/>
          </a:p>
        </p:txBody>
      </p:sp>
      <p:sp>
        <p:nvSpPr>
          <p:cNvPr id="4" name="Content Placeholder 2"/>
          <p:cNvSpPr>
            <a:spLocks noGrp="1"/>
          </p:cNvSpPr>
          <p:nvPr>
            <p:ph sz="half" idx="1"/>
          </p:nvPr>
        </p:nvSpPr>
        <p:spPr>
          <a:xfrm>
            <a:off x="581633" y="1801625"/>
            <a:ext cx="4297680" cy="4694708"/>
          </a:xfrm>
        </p:spPr>
        <p:txBody>
          <a:bodyPr/>
          <a:lstStyle>
            <a:lvl1pPr marL="0" indent="0">
              <a:buNone/>
              <a:defRPr/>
            </a:lvl1pPr>
          </a:lstStyle>
          <a:p>
            <a:pPr lvl="0"/>
            <a:endParaRPr lang="en-US" dirty="0" smtClean="0"/>
          </a:p>
        </p:txBody>
      </p:sp>
      <p:sp>
        <p:nvSpPr>
          <p:cNvPr id="5" name="Content Placeholder 3"/>
          <p:cNvSpPr>
            <a:spLocks noGrp="1"/>
          </p:cNvSpPr>
          <p:nvPr>
            <p:ph sz="half" idx="2"/>
          </p:nvPr>
        </p:nvSpPr>
        <p:spPr>
          <a:xfrm>
            <a:off x="5228456" y="1801625"/>
            <a:ext cx="4297680" cy="4694708"/>
          </a:xfrm>
        </p:spPr>
        <p:txBody>
          <a:bodyPr/>
          <a:lstStyle>
            <a:lvl1pPr marL="0" indent="0">
              <a:buNone/>
              <a:defRPr/>
            </a:lvl1pPr>
          </a:lstStyle>
          <a:p>
            <a:pPr lvl="0"/>
            <a:endParaRPr lang="en-US" dirty="0" smtClean="0"/>
          </a:p>
        </p:txBody>
      </p:sp>
    </p:spTree>
    <p:extLst>
      <p:ext uri="{BB962C8B-B14F-4D97-AF65-F5344CB8AC3E}">
        <p14:creationId xmlns:p14="http://schemas.microsoft.com/office/powerpoint/2010/main" val="32897065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lvl1pPr>
              <a:defRPr/>
            </a:lvl1pPr>
          </a:lstStyle>
          <a:p>
            <a:r>
              <a:rPr lang="en-US" dirty="0" smtClean="0"/>
              <a:t>Click to edit Master title</a:t>
            </a:r>
            <a:endParaRPr lang="en-US" dirty="0"/>
          </a:p>
        </p:txBody>
      </p:sp>
      <p:sp>
        <p:nvSpPr>
          <p:cNvPr id="3" name="Text Placeholder 2"/>
          <p:cNvSpPr>
            <a:spLocks noGrp="1"/>
          </p:cNvSpPr>
          <p:nvPr>
            <p:ph type="body" idx="1"/>
          </p:nvPr>
        </p:nvSpPr>
        <p:spPr>
          <a:xfrm>
            <a:off x="581633" y="1872852"/>
            <a:ext cx="429767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5" name="Text Placeholder 4"/>
          <p:cNvSpPr>
            <a:spLocks noGrp="1"/>
          </p:cNvSpPr>
          <p:nvPr>
            <p:ph type="body" sz="quarter" idx="3"/>
          </p:nvPr>
        </p:nvSpPr>
        <p:spPr>
          <a:xfrm>
            <a:off x="5228455" y="1872852"/>
            <a:ext cx="429768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9" name="Slide Number Placeholder 8"/>
          <p:cNvSpPr>
            <a:spLocks noGrp="1"/>
          </p:cNvSpPr>
          <p:nvPr>
            <p:ph type="sldNum" sz="quarter" idx="12"/>
          </p:nvPr>
        </p:nvSpPr>
        <p:spPr/>
        <p:txBody>
          <a:bodyPr/>
          <a:lstStyle/>
          <a:p>
            <a:fld id="{91BD7323-49BF-4C97-8773-5EC64C492009}" type="slidenum">
              <a:rPr lang="en-US" smtClean="0"/>
              <a:t>‹#›</a:t>
            </a:fld>
            <a:endParaRPr lang="en-US" dirty="0"/>
          </a:p>
        </p:txBody>
      </p:sp>
      <p:sp>
        <p:nvSpPr>
          <p:cNvPr id="10" name="Content Placeholder 2"/>
          <p:cNvSpPr>
            <a:spLocks noGrp="1"/>
          </p:cNvSpPr>
          <p:nvPr>
            <p:ph sz="half" idx="13"/>
          </p:nvPr>
        </p:nvSpPr>
        <p:spPr>
          <a:xfrm>
            <a:off x="581633" y="2689786"/>
            <a:ext cx="4297680" cy="3806548"/>
          </a:xfrm>
        </p:spPr>
        <p:txBody>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11" name="Content Placeholder 3"/>
          <p:cNvSpPr>
            <a:spLocks noGrp="1"/>
          </p:cNvSpPr>
          <p:nvPr>
            <p:ph sz="half" idx="2"/>
          </p:nvPr>
        </p:nvSpPr>
        <p:spPr>
          <a:xfrm>
            <a:off x="5228456" y="2689787"/>
            <a:ext cx="4297680" cy="3806546"/>
          </a:xfrm>
        </p:spPr>
        <p:txBody>
          <a:body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2235225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nchor="t"/>
          <a:lstStyle/>
          <a:p>
            <a:r>
              <a:rPr lang="en-US" dirty="0" smtClean="0"/>
              <a:t>Click to edit Master title style</a:t>
            </a:r>
            <a:endParaRPr lang="en-US" dirty="0"/>
          </a:p>
        </p:txBody>
      </p:sp>
      <p:sp>
        <p:nvSpPr>
          <p:cNvPr id="5" name="Slide Number Placeholder 4"/>
          <p:cNvSpPr>
            <a:spLocks noGrp="1"/>
          </p:cNvSpPr>
          <p:nvPr>
            <p:ph type="sldNum" sz="quarter" idx="12"/>
          </p:nvPr>
        </p:nvSpPr>
        <p:spPr/>
        <p:txBody>
          <a:bodyPr/>
          <a:lstStyle/>
          <a:p>
            <a:fld id="{91BD7323-49BF-4C97-8773-5EC64C492009}" type="slidenum">
              <a:rPr lang="en-US" smtClean="0"/>
              <a:t>‹#›</a:t>
            </a:fld>
            <a:endParaRPr lang="en-US" dirty="0"/>
          </a:p>
        </p:txBody>
      </p:sp>
    </p:spTree>
    <p:extLst>
      <p:ext uri="{BB962C8B-B14F-4D97-AF65-F5344CB8AC3E}">
        <p14:creationId xmlns:p14="http://schemas.microsoft.com/office/powerpoint/2010/main" val="33118415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ti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21.xml"/><Relationship Id="rId1"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0"/>
            <a:ext cx="12192000" cy="6866467"/>
            <a:chOff x="0" y="-8467"/>
            <a:chExt cx="12192000" cy="6866467"/>
          </a:xfrm>
        </p:grpSpPr>
        <p:cxnSp>
          <p:nvCxnSpPr>
            <p:cNvPr id="20" name="Straight Connector 19"/>
            <p:cNvCxnSpPr/>
            <p:nvPr/>
          </p:nvCxnSpPr>
          <p:spPr>
            <a:xfrm>
              <a:off x="9169166" y="-8467"/>
              <a:ext cx="1783321" cy="6856484"/>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8475260" y="3681413"/>
              <a:ext cx="3713565" cy="3166604"/>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190612" y="-8467"/>
              <a:ext cx="299821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tx2">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bg2">
                <a:lumMod val="2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55786" y="257216"/>
            <a:ext cx="8992572" cy="1320800"/>
          </a:xfrm>
          <a:prstGeom prst="rect">
            <a:avLst/>
          </a:prstGeom>
        </p:spPr>
        <p:txBody>
          <a:bodyPr vert="horz" lIns="91440" tIns="45720" rIns="91440" bIns="45720" rtlCol="0" anchor="t">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3012" y="1719618"/>
            <a:ext cx="9035346" cy="4955157"/>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2"/>
            <a:endParaRPr lang="en-US" dirty="0" smtClean="0"/>
          </a:p>
        </p:txBody>
      </p:sp>
      <p:pic>
        <p:nvPicPr>
          <p:cNvPr id="8" name="Picture 7"/>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9747105" y="0"/>
            <a:ext cx="2377440" cy="2377438"/>
          </a:xfrm>
          <a:prstGeom prst="rect">
            <a:avLst/>
          </a:prstGeom>
        </p:spPr>
      </p:pic>
      <p:sp>
        <p:nvSpPr>
          <p:cNvPr id="6" name="Slide Number Placeholder 5"/>
          <p:cNvSpPr>
            <a:spLocks noGrp="1"/>
          </p:cNvSpPr>
          <p:nvPr>
            <p:ph type="sldNum" sz="quarter" idx="4"/>
          </p:nvPr>
        </p:nvSpPr>
        <p:spPr>
          <a:xfrm>
            <a:off x="11016766" y="6309650"/>
            <a:ext cx="683339" cy="365125"/>
          </a:xfrm>
          <a:prstGeom prst="rect">
            <a:avLst/>
          </a:prstGeom>
        </p:spPr>
        <p:txBody>
          <a:bodyPr vert="horz" lIns="91440" tIns="45720" rIns="91440" bIns="45720" rtlCol="0" anchor="ctr"/>
          <a:lstStyle>
            <a:lvl1pPr algn="r">
              <a:defRPr sz="1800">
                <a:solidFill>
                  <a:schemeClr val="bg1"/>
                </a:solidFill>
                <a:latin typeface="Franklin Gothic Medium" panose="020B0603020102020204" pitchFamily="34" charset="0"/>
              </a:defRPr>
            </a:lvl1pPr>
          </a:lstStyle>
          <a:p>
            <a:fld id="{91BD7323-49BF-4C97-8773-5EC64C492009}" type="slidenum">
              <a:rPr lang="en-US" smtClean="0"/>
              <a:pPr/>
              <a:t>‹#›</a:t>
            </a:fld>
            <a:endParaRPr lang="en-US" dirty="0"/>
          </a:p>
        </p:txBody>
      </p:sp>
    </p:spTree>
    <p:extLst>
      <p:ext uri="{BB962C8B-B14F-4D97-AF65-F5344CB8AC3E}">
        <p14:creationId xmlns:p14="http://schemas.microsoft.com/office/powerpoint/2010/main" val="22149610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78" r:id="rId4"/>
    <p:sldLayoutId id="2147483664" r:id="rId5"/>
    <p:sldLayoutId id="2147483680" r:id="rId6"/>
    <p:sldLayoutId id="2147483679" r:id="rId7"/>
    <p:sldLayoutId id="2147483665" r:id="rId8"/>
    <p:sldLayoutId id="2147483666" r:id="rId9"/>
    <p:sldLayoutId id="2147483667" r:id="rId10"/>
    <p:sldLayoutId id="2147483668" r:id="rId11"/>
    <p:sldLayoutId id="2147483669" r:id="rId12"/>
    <p:sldLayoutId id="2147483671" r:id="rId13"/>
    <p:sldLayoutId id="2147483673" r:id="rId14"/>
    <p:sldLayoutId id="2147483672" r:id="rId15"/>
    <p:sldLayoutId id="2147483676" r:id="rId16"/>
    <p:sldLayoutId id="2147483729" r:id="rId17"/>
    <p:sldLayoutId id="2147483730" r:id="rId18"/>
    <p:sldLayoutId id="2147483731" r:id="rId19"/>
  </p:sldLayoutIdLst>
  <p:hf hdr="0" dt="0"/>
  <p:txStyles>
    <p:titleStyle>
      <a:lvl1pPr algn="l" defTabSz="457200" rtl="0" eaLnBrk="1" latinLnBrk="0" hangingPunct="1">
        <a:spcBef>
          <a:spcPct val="0"/>
        </a:spcBef>
        <a:buNone/>
        <a:defRPr sz="4400" kern="1200">
          <a:solidFill>
            <a:schemeClr val="bg2">
              <a:lumMod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rgbClr val="D2BD24"/>
        </a:buClr>
        <a:buSzPct val="100000"/>
        <a:buFont typeface="Wingdings 3" panose="05040102010807070707" pitchFamily="18" charset="2"/>
        <a:buChar char="}"/>
        <a:defRPr sz="36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rgbClr val="D2BD24"/>
        </a:buClr>
        <a:buSzPct val="80000"/>
        <a:buFont typeface="Franklin Gothic Medium" panose="020B0603020102020204" pitchFamily="34" charset="0"/>
        <a:buChar char="●"/>
        <a:defRPr sz="32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rgbClr val="D2BD24"/>
        </a:buClr>
        <a:buSzPct val="100000"/>
        <a:buFont typeface="Wingdings 2" panose="05020102010507070707" pitchFamily="18" charset="2"/>
        <a:buChar char=""/>
        <a:defRPr sz="28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rgbClr val="D2BD24"/>
        </a:buClr>
        <a:buSzPct val="100000"/>
        <a:buFont typeface="Wingdings 3" panose="05040102010807070707" pitchFamily="18" charset="2"/>
        <a:buChar char="}"/>
        <a:defRPr sz="24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rgbClr val="D2BD24"/>
        </a:buClr>
        <a:buSzPct val="100000"/>
        <a:buFont typeface="Wingdings 3" panose="05040102010807070707" pitchFamily="18" charset="2"/>
        <a:buChar char="}"/>
        <a:defRPr sz="24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0"/>
            <a:ext cx="12192000" cy="6866467"/>
            <a:chOff x="0" y="-8467"/>
            <a:chExt cx="12192000" cy="6866467"/>
          </a:xfrm>
        </p:grpSpPr>
        <p:cxnSp>
          <p:nvCxnSpPr>
            <p:cNvPr id="20" name="Straight Connector 19"/>
            <p:cNvCxnSpPr/>
            <p:nvPr/>
          </p:nvCxnSpPr>
          <p:spPr>
            <a:xfrm>
              <a:off x="9169166" y="-8467"/>
              <a:ext cx="1783321" cy="6856484"/>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8475260" y="3681413"/>
              <a:ext cx="3713565" cy="3166604"/>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190612" y="-8467"/>
              <a:ext cx="299821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tx2">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bg2">
                <a:lumMod val="2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17" name="Isosceles Triangle 16"/>
          <p:cNvSpPr/>
          <p:nvPr userDrawn="1"/>
        </p:nvSpPr>
        <p:spPr>
          <a:xfrm flipV="1">
            <a:off x="1" y="-2"/>
            <a:ext cx="1177627" cy="5336275"/>
          </a:xfrm>
          <a:prstGeom prst="triangle">
            <a:avLst>
              <a:gd name="adj" fmla="val 0"/>
            </a:avLst>
          </a:prstGeom>
          <a:solidFill>
            <a:srgbClr val="6F81AC">
              <a:alpha val="80000"/>
            </a:srgbClr>
          </a:solidFill>
          <a:ln>
            <a:noFill/>
          </a:ln>
          <a:effectLst/>
        </p:spPr>
        <p:style>
          <a:lnRef idx="1">
            <a:schemeClr val="accent1"/>
          </a:lnRef>
          <a:fillRef idx="3">
            <a:schemeClr val="accent1"/>
          </a:fillRef>
          <a:effectRef idx="2">
            <a:schemeClr val="accent1"/>
          </a:effectRef>
          <a:fontRef idx="minor">
            <a:schemeClr val="lt1"/>
          </a:fontRef>
        </p:style>
      </p:sp>
      <p:sp>
        <p:nvSpPr>
          <p:cNvPr id="14" name="Slide Number Placeholder 5"/>
          <p:cNvSpPr>
            <a:spLocks noGrp="1"/>
          </p:cNvSpPr>
          <p:nvPr>
            <p:ph type="sldNum" sz="quarter" idx="4"/>
          </p:nvPr>
        </p:nvSpPr>
        <p:spPr>
          <a:xfrm>
            <a:off x="11016766" y="6309650"/>
            <a:ext cx="683339" cy="365125"/>
          </a:xfrm>
          <a:prstGeom prst="rect">
            <a:avLst/>
          </a:prstGeom>
        </p:spPr>
        <p:txBody>
          <a:bodyPr/>
          <a:lstStyle>
            <a:lvl1pPr algn="r">
              <a:defRPr>
                <a:solidFill>
                  <a:schemeClr val="bg1"/>
                </a:solidFill>
              </a:defRPr>
            </a:lvl1pPr>
          </a:lstStyle>
          <a:p>
            <a:fld id="{91BD7323-49BF-4C97-8773-5EC64C492009}" type="slidenum">
              <a:rPr lang="en-US" smtClean="0"/>
              <a:pPr/>
              <a:t>‹#›</a:t>
            </a:fld>
            <a:endParaRPr lang="en-US" dirty="0"/>
          </a:p>
        </p:txBody>
      </p:sp>
    </p:spTree>
    <p:extLst>
      <p:ext uri="{BB962C8B-B14F-4D97-AF65-F5344CB8AC3E}">
        <p14:creationId xmlns:p14="http://schemas.microsoft.com/office/powerpoint/2010/main" val="4113510105"/>
      </p:ext>
    </p:extLst>
  </p:cSld>
  <p:clrMap bg1="lt1" tx1="dk1" bg2="lt2" tx2="dk2" accent1="accent1" accent2="accent2" accent3="accent3" accent4="accent4" accent5="accent5" accent6="accent6" hlink="hlink" folHlink="folHlink"/>
  <p:sldLayoutIdLst>
    <p:sldLayoutId id="2147483728" r:id="rId1"/>
    <p:sldLayoutId id="2147483726" r:id="rId2"/>
  </p:sldLayoutIdLst>
  <p:hf hdr="0" dt="0"/>
  <p:txStyles>
    <p:titleStyle>
      <a:lvl1pPr algn="l" defTabSz="457200" rtl="0" eaLnBrk="1" latinLnBrk="0" hangingPunct="1">
        <a:spcBef>
          <a:spcPct val="0"/>
        </a:spcBef>
        <a:buNone/>
        <a:defRPr sz="4400" kern="1200">
          <a:solidFill>
            <a:schemeClr val="bg2">
              <a:lumMod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rgbClr val="D2BD24"/>
        </a:buClr>
        <a:buSzPct val="100000"/>
        <a:buFont typeface="Wingdings 3" panose="05040102010807070707" pitchFamily="18" charset="2"/>
        <a:buChar char="}"/>
        <a:defRPr sz="36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rgbClr val="D2BD24"/>
        </a:buClr>
        <a:buSzPct val="80000"/>
        <a:buFont typeface="Franklin Gothic Medium" panose="020B0603020102020204" pitchFamily="34" charset="0"/>
        <a:buChar char="●"/>
        <a:defRPr sz="32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rgbClr val="D2BD24"/>
        </a:buClr>
        <a:buSzPct val="100000"/>
        <a:buFont typeface="Wingdings 2" panose="05020102010507070707" pitchFamily="18" charset="2"/>
        <a:buChar char=""/>
        <a:defRPr sz="28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rgbClr val="D2BD24"/>
        </a:buClr>
        <a:buSzPct val="100000"/>
        <a:buFont typeface="Wingdings 3" panose="05040102010807070707" pitchFamily="18" charset="2"/>
        <a:buChar char="}"/>
        <a:defRPr sz="24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rgbClr val="D2BD24"/>
        </a:buClr>
        <a:buSzPct val="100000"/>
        <a:buFont typeface="Wingdings 3" panose="05040102010807070707" pitchFamily="18" charset="2"/>
        <a:buChar char="}"/>
        <a:defRPr sz="24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66021" y="740229"/>
            <a:ext cx="7364558" cy="2558143"/>
          </a:xfrm>
        </p:spPr>
        <p:txBody>
          <a:bodyPr/>
          <a:lstStyle/>
          <a:p>
            <a:pPr algn="ctr"/>
            <a:r>
              <a:rPr lang="en-US" dirty="0" smtClean="0">
                <a:solidFill>
                  <a:schemeClr val="tx1"/>
                </a:solidFill>
                <a:latin typeface="Arial" panose="020B0604020202020204" pitchFamily="34" charset="0"/>
                <a:cs typeface="Arial" panose="020B0604020202020204" pitchFamily="34" charset="0"/>
              </a:rPr>
              <a:t>Kentucky Public Charter Schools</a:t>
            </a:r>
            <a:endParaRPr lang="en-US" dirty="0">
              <a:solidFill>
                <a:schemeClr val="tx1"/>
              </a:solidFill>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838200" y="2800242"/>
            <a:ext cx="9220200" cy="3486257"/>
          </a:xfrm>
        </p:spPr>
        <p:txBody>
          <a:bodyPr>
            <a:normAutofit/>
          </a:bodyPr>
          <a:lstStyle/>
          <a:p>
            <a:pPr algn="ctr"/>
            <a:endParaRPr lang="en-US" b="1" dirty="0">
              <a:solidFill>
                <a:schemeClr val="tx1"/>
              </a:solidFill>
              <a:latin typeface="Arial" panose="020B0604020202020204" pitchFamily="34" charset="0"/>
              <a:cs typeface="Arial" panose="020B0604020202020204" pitchFamily="34" charset="0"/>
            </a:endParaRPr>
          </a:p>
          <a:p>
            <a:pPr algn="ctr"/>
            <a:endParaRPr lang="en-US" b="1" dirty="0" smtClean="0">
              <a:solidFill>
                <a:schemeClr val="tx1"/>
              </a:solidFill>
              <a:latin typeface="Arial" panose="020B0604020202020204" pitchFamily="34" charset="0"/>
              <a:cs typeface="Arial" panose="020B0604020202020204" pitchFamily="34" charset="0"/>
            </a:endParaRPr>
          </a:p>
          <a:p>
            <a:pPr algn="ctr"/>
            <a:r>
              <a:rPr lang="en-US" b="1" dirty="0" smtClean="0">
                <a:solidFill>
                  <a:schemeClr val="tx1"/>
                </a:solidFill>
                <a:latin typeface="Arial" panose="020B0604020202020204" pitchFamily="34" charset="0"/>
                <a:cs typeface="Arial" panose="020B0604020202020204" pitchFamily="34" charset="0"/>
              </a:rPr>
              <a:t>Kentucky Department of Education</a:t>
            </a:r>
          </a:p>
          <a:p>
            <a:pPr algn="ctr"/>
            <a:r>
              <a:rPr lang="en-US" b="1" dirty="0" smtClean="0">
                <a:solidFill>
                  <a:schemeClr val="tx1"/>
                </a:solidFill>
                <a:latin typeface="Arial" panose="020B0604020202020204" pitchFamily="34" charset="0"/>
                <a:cs typeface="Arial" panose="020B0604020202020204" pitchFamily="34" charset="0"/>
              </a:rPr>
              <a:t>December 1, </a:t>
            </a:r>
            <a:r>
              <a:rPr lang="en-US" b="1" dirty="0" smtClean="0">
                <a:solidFill>
                  <a:schemeClr val="tx1"/>
                </a:solidFill>
                <a:latin typeface="Arial" panose="020B0604020202020204" pitchFamily="34" charset="0"/>
                <a:cs typeface="Arial" panose="020B0604020202020204" pitchFamily="34" charset="0"/>
              </a:rPr>
              <a:t>2017</a:t>
            </a:r>
          </a:p>
          <a:p>
            <a:pPr algn="ctr"/>
            <a:endParaRPr lang="en-US" dirty="0"/>
          </a:p>
        </p:txBody>
      </p:sp>
    </p:spTree>
    <p:extLst>
      <p:ext uri="{BB962C8B-B14F-4D97-AF65-F5344CB8AC3E}">
        <p14:creationId xmlns:p14="http://schemas.microsoft.com/office/powerpoint/2010/main" val="34776554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bwMode="auto">
          <a:xfrm>
            <a:off x="555625" y="390244"/>
            <a:ext cx="8710838" cy="69560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r>
              <a:rPr lang="en-US" sz="2800" dirty="0" smtClean="0">
                <a:solidFill>
                  <a:schemeClr val="tx1"/>
                </a:solidFill>
                <a:latin typeface="Arial" panose="020B0604020202020204" pitchFamily="34" charset="0"/>
                <a:cs typeface="Arial" panose="020B0604020202020204" pitchFamily="34" charset="0"/>
              </a:rPr>
              <a:t>What are the Authorizer’s Responsibilities? </a:t>
            </a:r>
            <a:endParaRPr lang="en-US" altLang="en-US" sz="2800" u="sng" dirty="0" smtClean="0">
              <a:solidFill>
                <a:schemeClr val="tx1"/>
              </a:solidFill>
              <a:latin typeface="Arial" panose="020B0604020202020204" pitchFamily="34" charset="0"/>
              <a:cs typeface="Arial" panose="020B0604020202020204" pitchFamily="34" charset="0"/>
            </a:endParaRPr>
          </a:p>
        </p:txBody>
      </p:sp>
      <p:sp>
        <p:nvSpPr>
          <p:cNvPr id="5" name="Content Placeholder 4"/>
          <p:cNvSpPr>
            <a:spLocks noGrp="1"/>
          </p:cNvSpPr>
          <p:nvPr>
            <p:ph type="body" sz="quarter" idx="13"/>
          </p:nvPr>
        </p:nvSpPr>
        <p:spPr>
          <a:xfrm>
            <a:off x="555624" y="1536474"/>
            <a:ext cx="10474789" cy="4902200"/>
          </a:xfrm>
        </p:spPr>
        <p:txBody>
          <a:bodyPr>
            <a:normAutofit/>
          </a:bodyPr>
          <a:lstStyle/>
          <a:p>
            <a:pPr marL="0" indent="0">
              <a:buNone/>
            </a:pPr>
            <a:endParaRPr lang="en-US" sz="2100" dirty="0" smtClean="0">
              <a:solidFill>
                <a:schemeClr val="tx1"/>
              </a:solidFill>
              <a:latin typeface="Arial" panose="020B0604020202020204" pitchFamily="34" charset="0"/>
              <a:cs typeface="Arial" panose="020B0604020202020204" pitchFamily="34" charset="0"/>
            </a:endParaRPr>
          </a:p>
          <a:p>
            <a:pPr marL="0">
              <a:spcBef>
                <a:spcPts val="0"/>
              </a:spcBef>
              <a:buClrTx/>
              <a:buFont typeface="Wingdings" panose="05000000000000000000" pitchFamily="2" charset="2"/>
              <a:buChar char="§"/>
            </a:pPr>
            <a:r>
              <a:rPr lang="en-US" sz="2100" dirty="0" smtClean="0">
                <a:solidFill>
                  <a:schemeClr val="tx1"/>
                </a:solidFill>
                <a:latin typeface="Arial" panose="020B0604020202020204" pitchFamily="34" charset="0"/>
                <a:ea typeface="Arial" panose="020B0604020202020204" pitchFamily="34" charset="0"/>
                <a:cs typeface="Arial" panose="020B0604020202020204" pitchFamily="34" charset="0"/>
              </a:rPr>
              <a:t>Solicit, </a:t>
            </a:r>
            <a:r>
              <a:rPr lang="en-US" sz="2100" dirty="0">
                <a:solidFill>
                  <a:schemeClr val="tx1"/>
                </a:solidFill>
                <a:latin typeface="Arial" panose="020B0604020202020204" pitchFamily="34" charset="0"/>
                <a:ea typeface="Arial" panose="020B0604020202020204" pitchFamily="34" charset="0"/>
                <a:cs typeface="Arial" panose="020B0604020202020204" pitchFamily="34" charset="0"/>
              </a:rPr>
              <a:t>invite and evaluate applications</a:t>
            </a:r>
          </a:p>
          <a:p>
            <a:pPr marL="0">
              <a:spcBef>
                <a:spcPts val="0"/>
              </a:spcBef>
              <a:buClrTx/>
              <a:buFont typeface="Wingdings" panose="05000000000000000000" pitchFamily="2" charset="2"/>
              <a:buChar char="§"/>
            </a:pPr>
            <a:endParaRPr lang="en-US" sz="2100" dirty="0">
              <a:solidFill>
                <a:schemeClr val="tx1"/>
              </a:solidFill>
              <a:latin typeface="Arial" panose="020B0604020202020204" pitchFamily="34" charset="0"/>
              <a:ea typeface="Arial" panose="020B0604020202020204" pitchFamily="34" charset="0"/>
              <a:cs typeface="Arial" panose="020B0604020202020204" pitchFamily="34" charset="0"/>
            </a:endParaRPr>
          </a:p>
          <a:p>
            <a:pPr marL="0">
              <a:spcBef>
                <a:spcPts val="0"/>
              </a:spcBef>
              <a:buClrTx/>
              <a:buFont typeface="Wingdings" panose="05000000000000000000" pitchFamily="2" charset="2"/>
              <a:buChar char="§"/>
            </a:pPr>
            <a:r>
              <a:rPr lang="en-US" sz="2100" dirty="0" smtClean="0">
                <a:solidFill>
                  <a:schemeClr val="tx1"/>
                </a:solidFill>
                <a:latin typeface="Arial" panose="020B0604020202020204" pitchFamily="34" charset="0"/>
                <a:ea typeface="Arial" panose="020B0604020202020204" pitchFamily="34" charset="0"/>
                <a:cs typeface="Arial" panose="020B0604020202020204" pitchFamily="34" charset="0"/>
              </a:rPr>
              <a:t>Encouraged to give </a:t>
            </a:r>
            <a:r>
              <a:rPr lang="en-US" sz="2100" dirty="0">
                <a:solidFill>
                  <a:schemeClr val="tx1"/>
                </a:solidFill>
                <a:latin typeface="Arial" panose="020B0604020202020204" pitchFamily="34" charset="0"/>
                <a:ea typeface="Arial" panose="020B0604020202020204" pitchFamily="34" charset="0"/>
                <a:cs typeface="Arial" panose="020B0604020202020204" pitchFamily="34" charset="0"/>
              </a:rPr>
              <a:t>preference to applicants seeking to serve </a:t>
            </a:r>
            <a:r>
              <a:rPr lang="en-US" sz="2100" dirty="0" smtClean="0">
                <a:solidFill>
                  <a:schemeClr val="tx1"/>
                </a:solidFill>
                <a:latin typeface="Arial" panose="020B0604020202020204" pitchFamily="34" charset="0"/>
                <a:ea typeface="Arial" panose="020B0604020202020204" pitchFamily="34" charset="0"/>
                <a:cs typeface="Arial" panose="020B0604020202020204" pitchFamily="34" charset="0"/>
              </a:rPr>
              <a:t>at-risk </a:t>
            </a:r>
            <a:r>
              <a:rPr lang="en-US" sz="2100" dirty="0">
                <a:solidFill>
                  <a:schemeClr val="tx1"/>
                </a:solidFill>
                <a:latin typeface="Arial" panose="020B0604020202020204" pitchFamily="34" charset="0"/>
                <a:ea typeface="Arial" panose="020B0604020202020204" pitchFamily="34" charset="0"/>
                <a:cs typeface="Arial" panose="020B0604020202020204" pitchFamily="34" charset="0"/>
              </a:rPr>
              <a:t>or special  </a:t>
            </a:r>
            <a:r>
              <a:rPr lang="en-US" sz="2100" dirty="0" smtClean="0">
                <a:solidFill>
                  <a:schemeClr val="tx1"/>
                </a:solidFill>
                <a:latin typeface="Arial" panose="020B0604020202020204" pitchFamily="34" charset="0"/>
                <a:ea typeface="Arial" panose="020B0604020202020204" pitchFamily="34" charset="0"/>
                <a:cs typeface="Arial" panose="020B0604020202020204" pitchFamily="34" charset="0"/>
              </a:rPr>
              <a:t>  </a:t>
            </a:r>
          </a:p>
          <a:p>
            <a:pPr marL="0" indent="0">
              <a:spcBef>
                <a:spcPts val="0"/>
              </a:spcBef>
              <a:buClrTx/>
              <a:buNone/>
            </a:pPr>
            <a:r>
              <a:rPr lang="en-US" sz="2100" dirty="0">
                <a:solidFill>
                  <a:schemeClr val="tx1"/>
                </a:solidFill>
                <a:latin typeface="Arial" panose="020B0604020202020204" pitchFamily="34" charset="0"/>
                <a:ea typeface="Arial" panose="020B0604020202020204" pitchFamily="34" charset="0"/>
                <a:cs typeface="Arial" panose="020B0604020202020204" pitchFamily="34" charset="0"/>
              </a:rPr>
              <a:t> </a:t>
            </a:r>
            <a:r>
              <a:rPr lang="en-US" sz="2100" dirty="0" smtClean="0">
                <a:solidFill>
                  <a:schemeClr val="tx1"/>
                </a:solidFill>
                <a:latin typeface="Arial" panose="020B0604020202020204" pitchFamily="34" charset="0"/>
                <a:ea typeface="Arial" panose="020B0604020202020204" pitchFamily="34" charset="0"/>
                <a:cs typeface="Arial" panose="020B0604020202020204" pitchFamily="34" charset="0"/>
              </a:rPr>
              <a:t>    needs </a:t>
            </a:r>
            <a:r>
              <a:rPr lang="en-US" sz="2100" dirty="0">
                <a:solidFill>
                  <a:schemeClr val="tx1"/>
                </a:solidFill>
                <a:latin typeface="Arial" panose="020B0604020202020204" pitchFamily="34" charset="0"/>
                <a:ea typeface="Arial" panose="020B0604020202020204" pitchFamily="34" charset="0"/>
                <a:cs typeface="Arial" panose="020B0604020202020204" pitchFamily="34" charset="0"/>
              </a:rPr>
              <a:t>students</a:t>
            </a:r>
          </a:p>
          <a:p>
            <a:pPr marL="0" indent="0">
              <a:spcBef>
                <a:spcPts val="0"/>
              </a:spcBef>
              <a:buClrTx/>
              <a:buNone/>
            </a:pPr>
            <a:r>
              <a:rPr lang="en-US" sz="2100" dirty="0">
                <a:solidFill>
                  <a:schemeClr val="tx1"/>
                </a:solidFill>
                <a:latin typeface="Arial" panose="020B0604020202020204" pitchFamily="34" charset="0"/>
                <a:ea typeface="Arial" panose="020B0604020202020204" pitchFamily="34" charset="0"/>
                <a:cs typeface="Arial" panose="020B0604020202020204" pitchFamily="34" charset="0"/>
              </a:rPr>
              <a:t> </a:t>
            </a:r>
          </a:p>
          <a:p>
            <a:pPr marL="0">
              <a:spcBef>
                <a:spcPts val="0"/>
              </a:spcBef>
              <a:buClrTx/>
              <a:buFont typeface="Wingdings" panose="05000000000000000000" pitchFamily="2" charset="2"/>
              <a:buChar char="§"/>
            </a:pPr>
            <a:r>
              <a:rPr lang="en-US" sz="2100" dirty="0">
                <a:solidFill>
                  <a:schemeClr val="tx1"/>
                </a:solidFill>
                <a:latin typeface="Arial" panose="020B0604020202020204" pitchFamily="34" charset="0"/>
                <a:ea typeface="Arial" panose="020B0604020202020204" pitchFamily="34" charset="0"/>
                <a:cs typeface="Arial" panose="020B0604020202020204" pitchFamily="34" charset="0"/>
              </a:rPr>
              <a:t>Conduct the review and interview process for all applications</a:t>
            </a:r>
          </a:p>
          <a:p>
            <a:pPr marL="0">
              <a:spcBef>
                <a:spcPts val="0"/>
              </a:spcBef>
              <a:buClrTx/>
              <a:buFont typeface="Wingdings" panose="05000000000000000000" pitchFamily="2" charset="2"/>
              <a:buChar char="§"/>
            </a:pPr>
            <a:endParaRPr lang="en-US" sz="2100" dirty="0">
              <a:solidFill>
                <a:schemeClr val="tx1"/>
              </a:solidFill>
              <a:latin typeface="Arial" panose="020B0604020202020204" pitchFamily="34" charset="0"/>
              <a:ea typeface="Arial" panose="020B0604020202020204" pitchFamily="34" charset="0"/>
              <a:cs typeface="Arial" panose="020B0604020202020204" pitchFamily="34" charset="0"/>
            </a:endParaRPr>
          </a:p>
          <a:p>
            <a:pPr marL="0">
              <a:spcBef>
                <a:spcPts val="0"/>
              </a:spcBef>
              <a:buClrTx/>
              <a:buFont typeface="Wingdings" panose="05000000000000000000" pitchFamily="2" charset="2"/>
              <a:buChar char="§"/>
            </a:pPr>
            <a:r>
              <a:rPr lang="en-US" sz="2100" dirty="0">
                <a:solidFill>
                  <a:schemeClr val="tx1"/>
                </a:solidFill>
                <a:latin typeface="Arial" panose="020B0604020202020204" pitchFamily="34" charset="0"/>
                <a:ea typeface="Arial" panose="020B0604020202020204" pitchFamily="34" charset="0"/>
                <a:cs typeface="Arial" panose="020B0604020202020204" pitchFamily="34" charset="0"/>
              </a:rPr>
              <a:t>Approve or deny applications within 60 days of receipt</a:t>
            </a:r>
          </a:p>
          <a:p>
            <a:pPr marL="0" indent="0">
              <a:spcBef>
                <a:spcPts val="0"/>
              </a:spcBef>
              <a:buClrTx/>
              <a:buNone/>
            </a:pPr>
            <a:r>
              <a:rPr lang="en-US" sz="2100" dirty="0">
                <a:solidFill>
                  <a:schemeClr val="tx1"/>
                </a:solidFill>
                <a:latin typeface="Arial" panose="020B0604020202020204" pitchFamily="34" charset="0"/>
                <a:ea typeface="Arial" panose="020B0604020202020204" pitchFamily="34" charset="0"/>
                <a:cs typeface="Arial" panose="020B0604020202020204" pitchFamily="34" charset="0"/>
              </a:rPr>
              <a:t> </a:t>
            </a:r>
          </a:p>
          <a:p>
            <a:pPr marL="0">
              <a:spcBef>
                <a:spcPts val="0"/>
              </a:spcBef>
              <a:buClrTx/>
              <a:buFont typeface="Wingdings" panose="05000000000000000000" pitchFamily="2" charset="2"/>
              <a:buChar char="§"/>
            </a:pPr>
            <a:r>
              <a:rPr lang="en-US" sz="2100" dirty="0">
                <a:solidFill>
                  <a:schemeClr val="tx1"/>
                </a:solidFill>
                <a:latin typeface="Arial" panose="020B0604020202020204" pitchFamily="34" charset="0"/>
                <a:ea typeface="Arial" panose="020B0604020202020204" pitchFamily="34" charset="0"/>
                <a:cs typeface="Arial" panose="020B0604020202020204" pitchFamily="34" charset="0"/>
              </a:rPr>
              <a:t>Explain in writing the approval or denial of an application within 5 days of action</a:t>
            </a:r>
          </a:p>
          <a:p>
            <a:pPr marL="0">
              <a:spcBef>
                <a:spcPts val="0"/>
              </a:spcBef>
              <a:buClrTx/>
              <a:buFont typeface="Wingdings" panose="05000000000000000000" pitchFamily="2" charset="2"/>
              <a:buChar char="§"/>
            </a:pPr>
            <a:endParaRPr lang="en-US" sz="2100" dirty="0">
              <a:solidFill>
                <a:schemeClr val="tx1"/>
              </a:solidFill>
              <a:latin typeface="Arial" panose="020B0604020202020204" pitchFamily="34" charset="0"/>
              <a:ea typeface="Arial" panose="020B0604020202020204" pitchFamily="34" charset="0"/>
              <a:cs typeface="Arial" panose="020B0604020202020204" pitchFamily="34" charset="0"/>
            </a:endParaRPr>
          </a:p>
          <a:p>
            <a:pPr marL="0">
              <a:spcBef>
                <a:spcPts val="0"/>
              </a:spcBef>
              <a:buClrTx/>
              <a:buFont typeface="Wingdings" panose="05000000000000000000" pitchFamily="2" charset="2"/>
              <a:buChar char="§"/>
            </a:pPr>
            <a:r>
              <a:rPr lang="en-US" sz="2100" dirty="0">
                <a:solidFill>
                  <a:schemeClr val="tx1"/>
                </a:solidFill>
                <a:latin typeface="Arial" panose="020B0604020202020204" pitchFamily="34" charset="0"/>
                <a:ea typeface="Arial" panose="020B0604020202020204" pitchFamily="34" charset="0"/>
                <a:cs typeface="Arial" panose="020B0604020202020204" pitchFamily="34" charset="0"/>
              </a:rPr>
              <a:t>Submit approved charter application to Commissioner of Education for final approval</a:t>
            </a:r>
          </a:p>
          <a:p>
            <a:pPr marL="0" indent="0">
              <a:buNone/>
            </a:pPr>
            <a:endParaRPr lang="en-US" sz="1600" dirty="0">
              <a:solidFill>
                <a:schemeClr val="tx1"/>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91BD7323-49BF-4C97-8773-5EC64C492009}" type="slidenum">
              <a:rPr lang="en-US" smtClean="0"/>
              <a:t>10</a:t>
            </a:fld>
            <a:endParaRPr lang="en-US" dirty="0"/>
          </a:p>
        </p:txBody>
      </p:sp>
    </p:spTree>
    <p:extLst>
      <p:ext uri="{BB962C8B-B14F-4D97-AF65-F5344CB8AC3E}">
        <p14:creationId xmlns:p14="http://schemas.microsoft.com/office/powerpoint/2010/main" val="21241913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bwMode="auto">
          <a:xfrm>
            <a:off x="555625" y="390244"/>
            <a:ext cx="8710838" cy="69560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r>
              <a:rPr lang="en-US" sz="2800" dirty="0" smtClean="0">
                <a:solidFill>
                  <a:schemeClr val="tx1"/>
                </a:solidFill>
                <a:latin typeface="Arial" panose="020B0604020202020204" pitchFamily="34" charset="0"/>
                <a:cs typeface="Arial" panose="020B0604020202020204" pitchFamily="34" charset="0"/>
              </a:rPr>
              <a:t>What is the Kentucky Board of Education (KBE) Review and Appeal Process?</a:t>
            </a:r>
            <a:endParaRPr lang="en-US" altLang="en-US" sz="2800" u="sng" dirty="0" smtClean="0">
              <a:solidFill>
                <a:schemeClr val="tx1"/>
              </a:solidFill>
              <a:latin typeface="Arial" panose="020B0604020202020204" pitchFamily="34" charset="0"/>
              <a:cs typeface="Arial" panose="020B0604020202020204" pitchFamily="34" charset="0"/>
            </a:endParaRPr>
          </a:p>
        </p:txBody>
      </p:sp>
      <p:sp>
        <p:nvSpPr>
          <p:cNvPr id="5" name="Content Placeholder 4"/>
          <p:cNvSpPr>
            <a:spLocks noGrp="1"/>
          </p:cNvSpPr>
          <p:nvPr>
            <p:ph type="body" sz="quarter" idx="13"/>
          </p:nvPr>
        </p:nvSpPr>
        <p:spPr>
          <a:xfrm>
            <a:off x="555624" y="1355834"/>
            <a:ext cx="11158128" cy="5082840"/>
          </a:xfrm>
        </p:spPr>
        <p:txBody>
          <a:bodyPr>
            <a:normAutofit lnSpcReduction="10000"/>
          </a:bodyPr>
          <a:lstStyle/>
          <a:p>
            <a:pPr marL="0" indent="0">
              <a:spcBef>
                <a:spcPts val="0"/>
              </a:spcBef>
              <a:buNone/>
            </a:pPr>
            <a:endParaRPr lang="en-US" sz="2200" dirty="0">
              <a:latin typeface="Arial" panose="020B0604020202020204" pitchFamily="34" charset="0"/>
              <a:ea typeface="Arial" panose="020B0604020202020204" pitchFamily="34" charset="0"/>
              <a:cs typeface="Arial" panose="020B0604020202020204" pitchFamily="34" charset="0"/>
            </a:endParaRPr>
          </a:p>
          <a:p>
            <a:pPr marL="114300" indent="-457200">
              <a:spcBef>
                <a:spcPts val="0"/>
              </a:spcBef>
              <a:buClrTx/>
              <a:buFont typeface="Wingdings" panose="05000000000000000000" pitchFamily="2" charset="2"/>
              <a:buChar char="§"/>
            </a:pPr>
            <a:r>
              <a:rPr lang="en-US" sz="2200" dirty="0">
                <a:solidFill>
                  <a:schemeClr val="tx1"/>
                </a:solidFill>
                <a:latin typeface="Arial" panose="020B0604020202020204" pitchFamily="34" charset="0"/>
                <a:ea typeface="Arial" panose="020B0604020202020204" pitchFamily="34" charset="0"/>
                <a:cs typeface="Arial" panose="020B0604020202020204" pitchFamily="34" charset="0"/>
              </a:rPr>
              <a:t>KBE reviews authorizer’s decision to approve, deny, renew, not </a:t>
            </a:r>
            <a:endParaRPr lang="en-US" sz="2200" dirty="0" smtClean="0">
              <a:solidFill>
                <a:schemeClr val="tx1"/>
              </a:solidFill>
              <a:latin typeface="Arial" panose="020B0604020202020204" pitchFamily="34" charset="0"/>
              <a:ea typeface="Arial" panose="020B0604020202020204" pitchFamily="34" charset="0"/>
              <a:cs typeface="Arial" panose="020B0604020202020204" pitchFamily="34" charset="0"/>
            </a:endParaRPr>
          </a:p>
          <a:p>
            <a:pPr marL="0" indent="0">
              <a:spcBef>
                <a:spcPts val="0"/>
              </a:spcBef>
              <a:buClrTx/>
              <a:buNone/>
            </a:pPr>
            <a:r>
              <a:rPr lang="en-US" sz="2200" dirty="0">
                <a:solidFill>
                  <a:schemeClr val="tx1"/>
                </a:solidFill>
                <a:latin typeface="Arial" panose="020B0604020202020204" pitchFamily="34" charset="0"/>
                <a:ea typeface="Arial" panose="020B0604020202020204" pitchFamily="34" charset="0"/>
                <a:cs typeface="Arial" panose="020B0604020202020204" pitchFamily="34" charset="0"/>
              </a:rPr>
              <a:t>	</a:t>
            </a:r>
            <a:r>
              <a:rPr lang="en-US" sz="2200" dirty="0" smtClean="0">
                <a:solidFill>
                  <a:schemeClr val="tx1"/>
                </a:solidFill>
                <a:latin typeface="Arial" panose="020B0604020202020204" pitchFamily="34" charset="0"/>
                <a:ea typeface="Arial" panose="020B0604020202020204" pitchFamily="34" charset="0"/>
                <a:cs typeface="Arial" panose="020B0604020202020204" pitchFamily="34" charset="0"/>
              </a:rPr>
              <a:t>renew</a:t>
            </a:r>
            <a:r>
              <a:rPr lang="en-US" sz="2200" dirty="0">
                <a:solidFill>
                  <a:schemeClr val="tx1"/>
                </a:solidFill>
                <a:latin typeface="Arial" panose="020B0604020202020204" pitchFamily="34" charset="0"/>
                <a:ea typeface="Arial" panose="020B0604020202020204" pitchFamily="34" charset="0"/>
                <a:cs typeface="Arial" panose="020B0604020202020204" pitchFamily="34" charset="0"/>
              </a:rPr>
              <a:t>, revoke or impose unilateral </a:t>
            </a:r>
            <a:r>
              <a:rPr lang="en-US" sz="2200" dirty="0" smtClean="0">
                <a:solidFill>
                  <a:schemeClr val="tx1"/>
                </a:solidFill>
                <a:latin typeface="Arial" panose="020B0604020202020204" pitchFamily="34" charset="0"/>
                <a:ea typeface="Arial" panose="020B0604020202020204" pitchFamily="34" charset="0"/>
                <a:cs typeface="Arial" panose="020B0604020202020204" pitchFamily="34" charset="0"/>
              </a:rPr>
              <a:t>conditions.</a:t>
            </a:r>
            <a:endParaRPr lang="en-US" sz="2200" dirty="0">
              <a:solidFill>
                <a:schemeClr val="tx1"/>
              </a:solidFill>
              <a:latin typeface="Arial" panose="020B0604020202020204" pitchFamily="34" charset="0"/>
              <a:ea typeface="Arial" panose="020B0604020202020204" pitchFamily="34" charset="0"/>
              <a:cs typeface="Arial" panose="020B0604020202020204" pitchFamily="34" charset="0"/>
            </a:endParaRPr>
          </a:p>
          <a:p>
            <a:pPr marL="0" indent="0">
              <a:spcBef>
                <a:spcPts val="0"/>
              </a:spcBef>
              <a:buClrTx/>
              <a:buNone/>
            </a:pPr>
            <a:endParaRPr lang="en-US" sz="2200" dirty="0">
              <a:solidFill>
                <a:schemeClr val="tx1"/>
              </a:solidFill>
              <a:latin typeface="Arial" panose="020B0604020202020204" pitchFamily="34" charset="0"/>
              <a:ea typeface="Arial" panose="020B0604020202020204" pitchFamily="34" charset="0"/>
              <a:cs typeface="Arial" panose="020B0604020202020204" pitchFamily="34" charset="0"/>
            </a:endParaRPr>
          </a:p>
          <a:p>
            <a:pPr marL="114300" indent="-457200">
              <a:spcBef>
                <a:spcPts val="0"/>
              </a:spcBef>
              <a:buClrTx/>
              <a:buFont typeface="Wingdings" panose="05000000000000000000" pitchFamily="2" charset="2"/>
              <a:buChar char="§"/>
            </a:pPr>
            <a:r>
              <a:rPr lang="en-US" sz="2200" dirty="0">
                <a:solidFill>
                  <a:schemeClr val="tx1"/>
                </a:solidFill>
                <a:latin typeface="Arial" panose="020B0604020202020204" pitchFamily="34" charset="0"/>
                <a:ea typeface="Arial" panose="020B0604020202020204" pitchFamily="34" charset="0"/>
                <a:cs typeface="Arial" panose="020B0604020202020204" pitchFamily="34" charset="0"/>
              </a:rPr>
              <a:t>Appeal by charter board filed with KBE within 30 days of </a:t>
            </a:r>
            <a:r>
              <a:rPr lang="en-US" sz="2200" dirty="0" smtClean="0">
                <a:solidFill>
                  <a:schemeClr val="tx1"/>
                </a:solidFill>
                <a:latin typeface="Arial" panose="020B0604020202020204" pitchFamily="34" charset="0"/>
                <a:ea typeface="Arial" panose="020B0604020202020204" pitchFamily="34" charset="0"/>
                <a:cs typeface="Arial" panose="020B0604020202020204" pitchFamily="34" charset="0"/>
              </a:rPr>
              <a:t>authorizer’s action(s</a:t>
            </a:r>
            <a:r>
              <a:rPr lang="en-US" sz="2200" dirty="0" smtClean="0">
                <a:solidFill>
                  <a:schemeClr val="tx1"/>
                </a:solidFill>
                <a:latin typeface="Arial" panose="020B0604020202020204" pitchFamily="34" charset="0"/>
                <a:ea typeface="Arial" panose="020B0604020202020204" pitchFamily="34" charset="0"/>
                <a:cs typeface="Arial" panose="020B0604020202020204" pitchFamily="34" charset="0"/>
              </a:rPr>
              <a:t>).</a:t>
            </a:r>
            <a:endParaRPr lang="en-US" sz="2200" dirty="0">
              <a:solidFill>
                <a:schemeClr val="tx1"/>
              </a:solidFill>
              <a:latin typeface="Arial" panose="020B0604020202020204" pitchFamily="34" charset="0"/>
              <a:ea typeface="Arial" panose="020B0604020202020204" pitchFamily="34" charset="0"/>
              <a:cs typeface="Arial" panose="020B0604020202020204" pitchFamily="34" charset="0"/>
            </a:endParaRPr>
          </a:p>
          <a:p>
            <a:pPr marL="114300" indent="-457200">
              <a:spcBef>
                <a:spcPts val="0"/>
              </a:spcBef>
              <a:buClrTx/>
              <a:buFont typeface="Wingdings" panose="05000000000000000000" pitchFamily="2" charset="2"/>
              <a:buChar char="§"/>
            </a:pPr>
            <a:endParaRPr lang="en-US" sz="2200" dirty="0">
              <a:solidFill>
                <a:schemeClr val="tx1"/>
              </a:solidFill>
              <a:latin typeface="Arial" panose="020B0604020202020204" pitchFamily="34" charset="0"/>
              <a:ea typeface="Arial" panose="020B0604020202020204" pitchFamily="34" charset="0"/>
              <a:cs typeface="Arial" panose="020B0604020202020204" pitchFamily="34" charset="0"/>
            </a:endParaRPr>
          </a:p>
          <a:p>
            <a:pPr marL="114300" indent="-457200">
              <a:spcBef>
                <a:spcPts val="0"/>
              </a:spcBef>
              <a:buClrTx/>
              <a:buFont typeface="Wingdings" panose="05000000000000000000" pitchFamily="2" charset="2"/>
              <a:buChar char="§"/>
            </a:pPr>
            <a:r>
              <a:rPr lang="en-US" sz="2200" dirty="0">
                <a:solidFill>
                  <a:schemeClr val="tx1"/>
                </a:solidFill>
                <a:latin typeface="Arial" panose="020B0604020202020204" pitchFamily="34" charset="0"/>
                <a:ea typeface="Arial" panose="020B0604020202020204" pitchFamily="34" charset="0"/>
                <a:cs typeface="Arial" panose="020B0604020202020204" pitchFamily="34" charset="0"/>
              </a:rPr>
              <a:t>KBE to utilize “best interest of students or </a:t>
            </a:r>
            <a:r>
              <a:rPr lang="en-US" sz="2200" dirty="0" smtClean="0">
                <a:solidFill>
                  <a:schemeClr val="tx1"/>
                </a:solidFill>
                <a:latin typeface="Arial" panose="020B0604020202020204" pitchFamily="34" charset="0"/>
                <a:ea typeface="Arial" panose="020B0604020202020204" pitchFamily="34" charset="0"/>
                <a:cs typeface="Arial" panose="020B0604020202020204" pitchFamily="34" charset="0"/>
              </a:rPr>
              <a:t>community” standard.</a:t>
            </a:r>
            <a:endParaRPr lang="en-US" sz="2200" dirty="0">
              <a:solidFill>
                <a:schemeClr val="tx1"/>
              </a:solidFill>
              <a:latin typeface="Arial" panose="020B0604020202020204" pitchFamily="34" charset="0"/>
              <a:ea typeface="Arial" panose="020B0604020202020204" pitchFamily="34" charset="0"/>
              <a:cs typeface="Arial" panose="020B0604020202020204" pitchFamily="34" charset="0"/>
            </a:endParaRPr>
          </a:p>
          <a:p>
            <a:pPr marL="114300" indent="-457200">
              <a:spcBef>
                <a:spcPts val="0"/>
              </a:spcBef>
              <a:buClrTx/>
              <a:buFont typeface="Wingdings" panose="05000000000000000000" pitchFamily="2" charset="2"/>
              <a:buChar char="§"/>
            </a:pPr>
            <a:endParaRPr lang="en-US" sz="2200" dirty="0">
              <a:solidFill>
                <a:schemeClr val="tx1"/>
              </a:solidFill>
              <a:latin typeface="Arial" panose="020B0604020202020204" pitchFamily="34" charset="0"/>
              <a:ea typeface="Arial" panose="020B0604020202020204" pitchFamily="34" charset="0"/>
              <a:cs typeface="Arial" panose="020B0604020202020204" pitchFamily="34" charset="0"/>
            </a:endParaRPr>
          </a:p>
          <a:p>
            <a:pPr marL="114300" indent="-457200">
              <a:spcBef>
                <a:spcPts val="0"/>
              </a:spcBef>
              <a:buClrTx/>
              <a:buFont typeface="Wingdings" panose="05000000000000000000" pitchFamily="2" charset="2"/>
              <a:buChar char="§"/>
            </a:pPr>
            <a:r>
              <a:rPr lang="en-US" sz="2200" dirty="0">
                <a:solidFill>
                  <a:schemeClr val="tx1"/>
                </a:solidFill>
                <a:latin typeface="Arial" panose="020B0604020202020204" pitchFamily="34" charset="0"/>
                <a:ea typeface="Arial" panose="020B0604020202020204" pitchFamily="34" charset="0"/>
                <a:cs typeface="Arial" panose="020B0604020202020204" pitchFamily="34" charset="0"/>
              </a:rPr>
              <a:t>If after appeal, </a:t>
            </a:r>
            <a:r>
              <a:rPr lang="en-US" sz="2200" dirty="0" smtClean="0">
                <a:solidFill>
                  <a:schemeClr val="tx1"/>
                </a:solidFill>
                <a:latin typeface="Arial" panose="020B0604020202020204" pitchFamily="34" charset="0"/>
                <a:ea typeface="Arial" panose="020B0604020202020204" pitchFamily="34" charset="0"/>
                <a:cs typeface="Arial" panose="020B0604020202020204" pitchFamily="34" charset="0"/>
              </a:rPr>
              <a:t>an authorizer </a:t>
            </a:r>
            <a:r>
              <a:rPr lang="en-US" sz="2200" dirty="0">
                <a:solidFill>
                  <a:schemeClr val="tx1"/>
                </a:solidFill>
                <a:latin typeface="Arial" panose="020B0604020202020204" pitchFamily="34" charset="0"/>
                <a:ea typeface="Arial" panose="020B0604020202020204" pitchFamily="34" charset="0"/>
                <a:cs typeface="Arial" panose="020B0604020202020204" pitchFamily="34" charset="0"/>
              </a:rPr>
              <a:t>still denies, refuses to renew, revoke or </a:t>
            </a:r>
            <a:r>
              <a:rPr lang="en-US" sz="2200" dirty="0" smtClean="0">
                <a:solidFill>
                  <a:schemeClr val="tx1"/>
                </a:solidFill>
                <a:latin typeface="Arial" panose="020B0604020202020204" pitchFamily="34" charset="0"/>
                <a:ea typeface="Arial" panose="020B0604020202020204" pitchFamily="34" charset="0"/>
                <a:cs typeface="Arial" panose="020B0604020202020204" pitchFamily="34" charset="0"/>
              </a:rPr>
              <a:t>	impose 	unilateral </a:t>
            </a:r>
            <a:r>
              <a:rPr lang="en-US" sz="2200" dirty="0">
                <a:solidFill>
                  <a:schemeClr val="tx1"/>
                </a:solidFill>
                <a:latin typeface="Arial" panose="020B0604020202020204" pitchFamily="34" charset="0"/>
                <a:ea typeface="Arial" panose="020B0604020202020204" pitchFamily="34" charset="0"/>
                <a:cs typeface="Arial" panose="020B0604020202020204" pitchFamily="34" charset="0"/>
              </a:rPr>
              <a:t>conditions, </a:t>
            </a:r>
            <a:r>
              <a:rPr lang="en-US" sz="2200" dirty="0" smtClean="0">
                <a:solidFill>
                  <a:schemeClr val="tx1"/>
                </a:solidFill>
                <a:latin typeface="Arial" panose="020B0604020202020204" pitchFamily="34" charset="0"/>
                <a:ea typeface="Arial" panose="020B0604020202020204" pitchFamily="34" charset="0"/>
                <a:cs typeface="Arial" panose="020B0604020202020204" pitchFamily="34" charset="0"/>
              </a:rPr>
              <a:t>second </a:t>
            </a:r>
            <a:r>
              <a:rPr lang="en-US" sz="2200" dirty="0">
                <a:solidFill>
                  <a:schemeClr val="tx1"/>
                </a:solidFill>
                <a:latin typeface="Arial" panose="020B0604020202020204" pitchFamily="34" charset="0"/>
                <a:ea typeface="Arial" panose="020B0604020202020204" pitchFamily="34" charset="0"/>
                <a:cs typeface="Arial" panose="020B0604020202020204" pitchFamily="34" charset="0"/>
              </a:rPr>
              <a:t>appeal may be filed with </a:t>
            </a:r>
            <a:r>
              <a:rPr lang="en-US" sz="2200" dirty="0" smtClean="0">
                <a:solidFill>
                  <a:schemeClr val="tx1"/>
                </a:solidFill>
                <a:latin typeface="Arial" panose="020B0604020202020204" pitchFamily="34" charset="0"/>
                <a:ea typeface="Arial" panose="020B0604020202020204" pitchFamily="34" charset="0"/>
                <a:cs typeface="Arial" panose="020B0604020202020204" pitchFamily="34" charset="0"/>
              </a:rPr>
              <a:t>the KBE.</a:t>
            </a:r>
            <a:endParaRPr lang="en-US" sz="2200" dirty="0">
              <a:solidFill>
                <a:schemeClr val="tx1"/>
              </a:solidFill>
              <a:latin typeface="Arial" panose="020B0604020202020204" pitchFamily="34" charset="0"/>
              <a:ea typeface="Arial" panose="020B0604020202020204" pitchFamily="34" charset="0"/>
              <a:cs typeface="Arial" panose="020B0604020202020204" pitchFamily="34" charset="0"/>
            </a:endParaRPr>
          </a:p>
          <a:p>
            <a:pPr>
              <a:spcBef>
                <a:spcPts val="0"/>
              </a:spcBef>
              <a:buClrTx/>
              <a:buFont typeface="Wingdings" panose="05000000000000000000" pitchFamily="2" charset="2"/>
              <a:buChar char="§"/>
            </a:pPr>
            <a:endParaRPr lang="en-US" sz="2200" dirty="0">
              <a:solidFill>
                <a:schemeClr val="tx1"/>
              </a:solidFill>
              <a:latin typeface="Arial" panose="020B0604020202020204" pitchFamily="34" charset="0"/>
              <a:ea typeface="Arial" panose="020B0604020202020204" pitchFamily="34" charset="0"/>
              <a:cs typeface="Arial" panose="020B0604020202020204" pitchFamily="34" charset="0"/>
            </a:endParaRPr>
          </a:p>
          <a:p>
            <a:pPr marL="0" indent="0">
              <a:lnSpc>
                <a:spcPct val="120000"/>
              </a:lnSpc>
              <a:spcBef>
                <a:spcPts val="0"/>
              </a:spcBef>
              <a:buClrTx/>
              <a:buFont typeface="Wingdings" panose="05000000000000000000" pitchFamily="2" charset="2"/>
              <a:buChar char="§"/>
            </a:pPr>
            <a:r>
              <a:rPr lang="en-US" sz="2200" dirty="0" smtClean="0">
                <a:solidFill>
                  <a:schemeClr val="tx1"/>
                </a:solidFill>
                <a:latin typeface="Arial" panose="020B0604020202020204" pitchFamily="34" charset="0"/>
                <a:ea typeface="Arial" panose="020B0604020202020204" pitchFamily="34" charset="0"/>
                <a:cs typeface="Arial" panose="020B0604020202020204" pitchFamily="34" charset="0"/>
              </a:rPr>
              <a:t>    Applications </a:t>
            </a:r>
            <a:r>
              <a:rPr lang="en-US" sz="2200" dirty="0">
                <a:solidFill>
                  <a:schemeClr val="tx1"/>
                </a:solidFill>
                <a:latin typeface="Arial" panose="020B0604020202020204" pitchFamily="34" charset="0"/>
                <a:ea typeface="Arial" panose="020B0604020202020204" pitchFamily="34" charset="0"/>
                <a:cs typeface="Arial" panose="020B0604020202020204" pitchFamily="34" charset="0"/>
              </a:rPr>
              <a:t>approved as </a:t>
            </a:r>
            <a:r>
              <a:rPr lang="en-US" sz="2200" dirty="0" smtClean="0">
                <a:solidFill>
                  <a:schemeClr val="tx1"/>
                </a:solidFill>
                <a:latin typeface="Arial" panose="020B0604020202020204" pitchFamily="34" charset="0"/>
                <a:ea typeface="Arial" panose="020B0604020202020204" pitchFamily="34" charset="0"/>
                <a:cs typeface="Arial" panose="020B0604020202020204" pitchFamily="34" charset="0"/>
              </a:rPr>
              <a:t>result </a:t>
            </a:r>
            <a:r>
              <a:rPr lang="en-US" sz="2200" dirty="0">
                <a:solidFill>
                  <a:schemeClr val="tx1"/>
                </a:solidFill>
                <a:latin typeface="Arial" panose="020B0604020202020204" pitchFamily="34" charset="0"/>
                <a:ea typeface="Arial" panose="020B0604020202020204" pitchFamily="34" charset="0"/>
                <a:cs typeface="Arial" panose="020B0604020202020204" pitchFamily="34" charset="0"/>
              </a:rPr>
              <a:t>of </a:t>
            </a:r>
            <a:r>
              <a:rPr lang="en-US" sz="2200" dirty="0" smtClean="0">
                <a:solidFill>
                  <a:schemeClr val="tx1"/>
                </a:solidFill>
                <a:latin typeface="Arial" panose="020B0604020202020204" pitchFamily="34" charset="0"/>
                <a:ea typeface="Arial" panose="020B0604020202020204" pitchFamily="34" charset="0"/>
                <a:cs typeface="Arial" panose="020B0604020202020204" pitchFamily="34" charset="0"/>
              </a:rPr>
              <a:t>second </a:t>
            </a:r>
            <a:r>
              <a:rPr lang="en-US" sz="2200" dirty="0">
                <a:solidFill>
                  <a:schemeClr val="tx1"/>
                </a:solidFill>
                <a:latin typeface="Arial" panose="020B0604020202020204" pitchFamily="34" charset="0"/>
                <a:ea typeface="Arial" panose="020B0604020202020204" pitchFamily="34" charset="0"/>
                <a:cs typeface="Arial" panose="020B0604020202020204" pitchFamily="34" charset="0"/>
              </a:rPr>
              <a:t>appeal results in joint </a:t>
            </a:r>
            <a:endParaRPr lang="en-US" sz="2200" dirty="0" smtClean="0">
              <a:solidFill>
                <a:schemeClr val="tx1"/>
              </a:solidFill>
              <a:latin typeface="Arial" panose="020B0604020202020204" pitchFamily="34" charset="0"/>
              <a:ea typeface="Arial" panose="020B0604020202020204" pitchFamily="34" charset="0"/>
              <a:cs typeface="Arial" panose="020B0604020202020204" pitchFamily="34" charset="0"/>
            </a:endParaRPr>
          </a:p>
          <a:p>
            <a:pPr marL="0" indent="0">
              <a:lnSpc>
                <a:spcPct val="120000"/>
              </a:lnSpc>
              <a:spcBef>
                <a:spcPts val="0"/>
              </a:spcBef>
              <a:buClrTx/>
              <a:buNone/>
            </a:pPr>
            <a:r>
              <a:rPr lang="en-US" sz="2200" dirty="0">
                <a:solidFill>
                  <a:schemeClr val="tx1"/>
                </a:solidFill>
                <a:latin typeface="Arial" panose="020B0604020202020204" pitchFamily="34" charset="0"/>
                <a:ea typeface="Arial" panose="020B0604020202020204" pitchFamily="34" charset="0"/>
                <a:cs typeface="Arial" panose="020B0604020202020204" pitchFamily="34" charset="0"/>
              </a:rPr>
              <a:t> </a:t>
            </a:r>
            <a:r>
              <a:rPr lang="en-US" sz="2200" dirty="0" smtClean="0">
                <a:solidFill>
                  <a:schemeClr val="tx1"/>
                </a:solidFill>
                <a:latin typeface="Arial" panose="020B0604020202020204" pitchFamily="34" charset="0"/>
                <a:ea typeface="Arial" panose="020B0604020202020204" pitchFamily="34" charset="0"/>
                <a:cs typeface="Arial" panose="020B0604020202020204" pitchFamily="34" charset="0"/>
              </a:rPr>
              <a:t>    oversight </a:t>
            </a:r>
            <a:r>
              <a:rPr lang="en-US" sz="2200" dirty="0">
                <a:solidFill>
                  <a:schemeClr val="tx1"/>
                </a:solidFill>
                <a:latin typeface="Arial" panose="020B0604020202020204" pitchFamily="34" charset="0"/>
                <a:ea typeface="Arial" panose="020B0604020202020204" pitchFamily="34" charset="0"/>
                <a:cs typeface="Arial" panose="020B0604020202020204" pitchFamily="34" charset="0"/>
              </a:rPr>
              <a:t>of the charter school by the authorizer and the </a:t>
            </a:r>
            <a:r>
              <a:rPr lang="en-US" sz="2200" dirty="0" smtClean="0">
                <a:solidFill>
                  <a:schemeClr val="tx1"/>
                </a:solidFill>
                <a:latin typeface="Arial" panose="020B0604020202020204" pitchFamily="34" charset="0"/>
                <a:ea typeface="Arial" panose="020B0604020202020204" pitchFamily="34" charset="0"/>
                <a:cs typeface="Arial" panose="020B0604020202020204" pitchFamily="34" charset="0"/>
              </a:rPr>
              <a:t>KBE.</a:t>
            </a:r>
          </a:p>
          <a:p>
            <a:pPr marL="0" indent="0">
              <a:lnSpc>
                <a:spcPct val="120000"/>
              </a:lnSpc>
              <a:spcBef>
                <a:spcPts val="0"/>
              </a:spcBef>
              <a:buClrTx/>
              <a:buNone/>
            </a:pPr>
            <a:endParaRPr lang="en-US" sz="2200" dirty="0" smtClean="0">
              <a:solidFill>
                <a:schemeClr val="tx1"/>
              </a:solidFill>
              <a:latin typeface="Arial" panose="020B0604020202020204" pitchFamily="34" charset="0"/>
              <a:ea typeface="Arial" panose="020B0604020202020204" pitchFamily="34" charset="0"/>
              <a:cs typeface="Arial" panose="020B0604020202020204" pitchFamily="34" charset="0"/>
            </a:endParaRPr>
          </a:p>
          <a:p>
            <a:pPr>
              <a:lnSpc>
                <a:spcPct val="120000"/>
              </a:lnSpc>
              <a:spcBef>
                <a:spcPts val="0"/>
              </a:spcBef>
              <a:buClrTx/>
              <a:buFont typeface="Wingdings" panose="05000000000000000000" pitchFamily="2" charset="2"/>
              <a:buChar char="§"/>
            </a:pPr>
            <a:r>
              <a:rPr lang="en-US" sz="2200" dirty="0" smtClean="0">
                <a:solidFill>
                  <a:schemeClr val="tx1"/>
                </a:solidFill>
                <a:latin typeface="Arial" panose="020B0604020202020204" pitchFamily="34" charset="0"/>
                <a:ea typeface="Arial" panose="020B0604020202020204" pitchFamily="34" charset="0"/>
                <a:cs typeface="Arial" panose="020B0604020202020204" pitchFamily="34" charset="0"/>
              </a:rPr>
              <a:t>KBE can, upon its own motion, review these authorizer decisions.  </a:t>
            </a:r>
          </a:p>
          <a:p>
            <a:pPr>
              <a:lnSpc>
                <a:spcPct val="120000"/>
              </a:lnSpc>
              <a:spcBef>
                <a:spcPts val="0"/>
              </a:spcBef>
              <a:buClrTx/>
              <a:buFont typeface="Wingdings" panose="05000000000000000000" pitchFamily="2" charset="2"/>
              <a:buChar char="§"/>
            </a:pPr>
            <a:endParaRPr lang="en-US" sz="2900" dirty="0" smtClean="0">
              <a:solidFill>
                <a:schemeClr val="tx1"/>
              </a:solidFill>
              <a:latin typeface="Arial" panose="020B0604020202020204" pitchFamily="34" charset="0"/>
              <a:ea typeface="Arial" panose="020B0604020202020204" pitchFamily="34" charset="0"/>
              <a:cs typeface="Arial" panose="020B0604020202020204" pitchFamily="34" charset="0"/>
            </a:endParaRPr>
          </a:p>
          <a:p>
            <a:pPr marL="0" indent="0">
              <a:lnSpc>
                <a:spcPct val="120000"/>
              </a:lnSpc>
              <a:spcBef>
                <a:spcPts val="0"/>
              </a:spcBef>
              <a:buClrTx/>
              <a:buNone/>
            </a:pPr>
            <a:endParaRPr lang="en-US" sz="2900" b="1" u="sng" dirty="0" smtClean="0">
              <a:solidFill>
                <a:schemeClr val="tx1"/>
              </a:solidFill>
              <a:latin typeface="Arial" panose="020B0604020202020204" pitchFamily="34" charset="0"/>
              <a:cs typeface="Arial" panose="020B0604020202020204" pitchFamily="34" charset="0"/>
            </a:endParaRPr>
          </a:p>
          <a:p>
            <a:pPr marL="0" indent="0">
              <a:lnSpc>
                <a:spcPct val="120000"/>
              </a:lnSpc>
              <a:spcBef>
                <a:spcPts val="0"/>
              </a:spcBef>
              <a:buNone/>
            </a:pPr>
            <a:endParaRPr lang="en-US" sz="2900" b="1" u="sng" dirty="0">
              <a:solidFill>
                <a:schemeClr val="tx1"/>
              </a:solidFill>
              <a:latin typeface="Arial" panose="020B0604020202020204" pitchFamily="34" charset="0"/>
              <a:cs typeface="Arial" panose="020B0604020202020204" pitchFamily="34" charset="0"/>
            </a:endParaRPr>
          </a:p>
          <a:p>
            <a:pPr marL="0" indent="0">
              <a:lnSpc>
                <a:spcPct val="120000"/>
              </a:lnSpc>
              <a:spcBef>
                <a:spcPts val="0"/>
              </a:spcBef>
              <a:buNone/>
            </a:pPr>
            <a:endParaRPr lang="en-US" sz="1600" b="1" u="sng" dirty="0" smtClean="0">
              <a:solidFill>
                <a:schemeClr val="tx1"/>
              </a:solidFill>
              <a:latin typeface="Arial" panose="020B0604020202020204" pitchFamily="34" charset="0"/>
              <a:cs typeface="Arial" panose="020B0604020202020204" pitchFamily="34" charset="0"/>
            </a:endParaRPr>
          </a:p>
          <a:p>
            <a:pPr marL="0" indent="0">
              <a:lnSpc>
                <a:spcPct val="120000"/>
              </a:lnSpc>
              <a:spcBef>
                <a:spcPts val="0"/>
              </a:spcBef>
              <a:buNone/>
            </a:pPr>
            <a:endParaRPr lang="en-US" sz="1600" b="1" u="sng" dirty="0">
              <a:solidFill>
                <a:schemeClr val="tx1"/>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91BD7323-49BF-4C97-8773-5EC64C492009}" type="slidenum">
              <a:rPr lang="en-US" smtClean="0"/>
              <a:t>11</a:t>
            </a:fld>
            <a:endParaRPr lang="en-US" dirty="0"/>
          </a:p>
        </p:txBody>
      </p:sp>
    </p:spTree>
    <p:extLst>
      <p:ext uri="{BB962C8B-B14F-4D97-AF65-F5344CB8AC3E}">
        <p14:creationId xmlns:p14="http://schemas.microsoft.com/office/powerpoint/2010/main" val="34932695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bwMode="auto">
          <a:xfrm>
            <a:off x="555625" y="189186"/>
            <a:ext cx="8710838" cy="89666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r>
              <a:rPr lang="en-US" sz="2800" dirty="0" smtClean="0">
                <a:solidFill>
                  <a:schemeClr val="tx1"/>
                </a:solidFill>
                <a:latin typeface="Arial" panose="020B0604020202020204" pitchFamily="34" charset="0"/>
                <a:cs typeface="Arial" panose="020B0604020202020204" pitchFamily="34" charset="0"/>
              </a:rPr>
              <a:t>What are the Responsibilities of a Public Charter School Board of Directors?; What Must the Contract Contain?</a:t>
            </a:r>
            <a:endParaRPr lang="en-US" altLang="en-US" sz="2800" u="sng" dirty="0" smtClean="0">
              <a:solidFill>
                <a:schemeClr val="tx1"/>
              </a:solidFill>
              <a:latin typeface="Arial" panose="020B0604020202020204" pitchFamily="34" charset="0"/>
              <a:cs typeface="Arial" panose="020B0604020202020204" pitchFamily="34" charset="0"/>
            </a:endParaRPr>
          </a:p>
        </p:txBody>
      </p:sp>
      <p:sp>
        <p:nvSpPr>
          <p:cNvPr id="5" name="Content Placeholder 4"/>
          <p:cNvSpPr>
            <a:spLocks noGrp="1"/>
          </p:cNvSpPr>
          <p:nvPr>
            <p:ph type="body" sz="quarter" idx="13"/>
          </p:nvPr>
        </p:nvSpPr>
        <p:spPr>
          <a:xfrm>
            <a:off x="555625" y="1466193"/>
            <a:ext cx="9188450" cy="4972481"/>
          </a:xfrm>
        </p:spPr>
        <p:txBody>
          <a:bodyPr>
            <a:noAutofit/>
          </a:bodyPr>
          <a:lstStyle/>
          <a:p>
            <a:pPr marL="0" indent="0">
              <a:spcBef>
                <a:spcPts val="0"/>
              </a:spcBef>
              <a:buClrTx/>
              <a:buNone/>
            </a:pPr>
            <a:r>
              <a:rPr lang="en-US" sz="1800" b="1" u="sng" dirty="0">
                <a:solidFill>
                  <a:srgbClr val="000000"/>
                </a:solidFill>
                <a:latin typeface="Arial" panose="020B0604020202020204" pitchFamily="34" charset="0"/>
                <a:ea typeface="Arial" panose="020B0604020202020204" pitchFamily="34" charset="0"/>
                <a:cs typeface="Arial" panose="020B0604020202020204" pitchFamily="34" charset="0"/>
              </a:rPr>
              <a:t>Charter B</a:t>
            </a:r>
            <a:r>
              <a:rPr lang="en-US" sz="1800" b="1" u="sng" dirty="0" smtClean="0">
                <a:solidFill>
                  <a:srgbClr val="000000"/>
                </a:solidFill>
                <a:latin typeface="Arial" panose="020B0604020202020204" pitchFamily="34" charset="0"/>
                <a:ea typeface="Arial" panose="020B0604020202020204" pitchFamily="34" charset="0"/>
                <a:cs typeface="Arial" panose="020B0604020202020204" pitchFamily="34" charset="0"/>
              </a:rPr>
              <a:t>oard</a:t>
            </a:r>
            <a:endParaRPr lang="en-US" sz="1800" b="1" u="sng" dirty="0">
              <a:latin typeface="Arial" panose="020B0604020202020204" pitchFamily="34" charset="0"/>
              <a:ea typeface="Arial" panose="020B0604020202020204" pitchFamily="34" charset="0"/>
              <a:cs typeface="Arial" panose="020B0604020202020204" pitchFamily="34" charset="0"/>
            </a:endParaRPr>
          </a:p>
          <a:p>
            <a:pPr marL="0" indent="0">
              <a:spcBef>
                <a:spcPts val="0"/>
              </a:spcBef>
              <a:buClrTx/>
              <a:buNone/>
            </a:pPr>
            <a:endParaRPr lang="en-US" sz="1800" dirty="0" smtClean="0">
              <a:solidFill>
                <a:srgbClr val="000000"/>
              </a:solidFill>
              <a:latin typeface="Arial" panose="020B0604020202020204" pitchFamily="34" charset="0"/>
              <a:ea typeface="Arial" panose="020B0604020202020204" pitchFamily="34" charset="0"/>
              <a:cs typeface="Arial" panose="020B0604020202020204" pitchFamily="34" charset="0"/>
            </a:endParaRPr>
          </a:p>
          <a:p>
            <a:pPr marL="0" indent="0">
              <a:spcBef>
                <a:spcPts val="0"/>
              </a:spcBef>
              <a:buClrTx/>
              <a:buNone/>
            </a:pPr>
            <a:r>
              <a:rPr lang="en-US" sz="1800" dirty="0" smtClean="0">
                <a:solidFill>
                  <a:srgbClr val="000000"/>
                </a:solidFill>
                <a:latin typeface="Arial" panose="020B0604020202020204" pitchFamily="34" charset="0"/>
                <a:ea typeface="Arial" panose="020B0604020202020204" pitchFamily="34" charset="0"/>
                <a:cs typeface="Arial" panose="020B0604020202020204" pitchFamily="34" charset="0"/>
              </a:rPr>
              <a:t>Charter </a:t>
            </a:r>
            <a:r>
              <a:rPr lang="en-US" sz="1800" dirty="0">
                <a:solidFill>
                  <a:srgbClr val="000000"/>
                </a:solidFill>
                <a:latin typeface="Arial" panose="020B0604020202020204" pitchFamily="34" charset="0"/>
                <a:ea typeface="Arial" panose="020B0604020202020204" pitchFamily="34" charset="0"/>
                <a:cs typeface="Arial" panose="020B0604020202020204" pitchFamily="34" charset="0"/>
              </a:rPr>
              <a:t>board members are considered state officers for the purpose of removal and must vacate position if convicted of bribery, forgery, perjury or </a:t>
            </a:r>
            <a:r>
              <a:rPr lang="en-US" sz="1800" dirty="0" smtClean="0">
                <a:solidFill>
                  <a:srgbClr val="000000"/>
                </a:solidFill>
                <a:latin typeface="Arial" panose="020B0604020202020204" pitchFamily="34" charset="0"/>
                <a:ea typeface="Arial" panose="020B0604020202020204" pitchFamily="34" charset="0"/>
                <a:cs typeface="Arial" panose="020B0604020202020204" pitchFamily="34" charset="0"/>
              </a:rPr>
              <a:t>a felony</a:t>
            </a:r>
            <a:r>
              <a:rPr lang="en-US" sz="1800" dirty="0">
                <a:solidFill>
                  <a:srgbClr val="000000"/>
                </a:solidFill>
                <a:latin typeface="Arial" panose="020B0604020202020204" pitchFamily="34" charset="0"/>
                <a:ea typeface="Arial" panose="020B0604020202020204" pitchFamily="34" charset="0"/>
                <a:cs typeface="Arial" panose="020B0604020202020204" pitchFamily="34" charset="0"/>
              </a:rPr>
              <a:t>.</a:t>
            </a:r>
            <a:endParaRPr lang="en-US" sz="1800" dirty="0">
              <a:latin typeface="Arial" panose="020B0604020202020204" pitchFamily="34" charset="0"/>
              <a:ea typeface="Arial" panose="020B0604020202020204" pitchFamily="34" charset="0"/>
              <a:cs typeface="Arial" panose="020B0604020202020204" pitchFamily="34" charset="0"/>
            </a:endParaRPr>
          </a:p>
          <a:p>
            <a:pPr marL="0" indent="0">
              <a:spcBef>
                <a:spcPts val="0"/>
              </a:spcBef>
              <a:buClrTx/>
              <a:buNone/>
            </a:pPr>
            <a:endParaRPr lang="en-US" sz="1800" dirty="0" smtClean="0">
              <a:solidFill>
                <a:srgbClr val="000000"/>
              </a:solidFill>
              <a:latin typeface="Arial" panose="020B0604020202020204" pitchFamily="34" charset="0"/>
              <a:ea typeface="Arial" panose="020B0604020202020204" pitchFamily="34" charset="0"/>
              <a:cs typeface="Arial" panose="020B0604020202020204" pitchFamily="34" charset="0"/>
            </a:endParaRPr>
          </a:p>
          <a:p>
            <a:pPr marL="0" indent="0">
              <a:spcBef>
                <a:spcPts val="0"/>
              </a:spcBef>
              <a:buClrTx/>
              <a:buNone/>
            </a:pPr>
            <a:r>
              <a:rPr lang="en-US" sz="1800" b="1" u="sng" dirty="0" smtClean="0">
                <a:solidFill>
                  <a:srgbClr val="000000"/>
                </a:solidFill>
                <a:latin typeface="Arial" panose="020B0604020202020204" pitchFamily="34" charset="0"/>
                <a:ea typeface="Arial" panose="020B0604020202020204" pitchFamily="34" charset="0"/>
                <a:cs typeface="Arial" panose="020B0604020202020204" pitchFamily="34" charset="0"/>
              </a:rPr>
              <a:t>Charter Contract With Authorizer</a:t>
            </a:r>
            <a:r>
              <a:rPr lang="en-US" sz="1800" b="1" u="sng" dirty="0">
                <a:solidFill>
                  <a:srgbClr val="000000"/>
                </a:solidFill>
                <a:latin typeface="Arial" panose="020B0604020202020204" pitchFamily="34" charset="0"/>
                <a:ea typeface="Arial" panose="020B0604020202020204" pitchFamily="34" charset="0"/>
                <a:cs typeface="Arial" panose="020B0604020202020204" pitchFamily="34" charset="0"/>
              </a:rPr>
              <a:t> </a:t>
            </a:r>
            <a:endParaRPr lang="en-US" sz="1800" b="1" u="sng" dirty="0" smtClean="0">
              <a:solidFill>
                <a:srgbClr val="000000"/>
              </a:solidFill>
              <a:latin typeface="Arial" panose="020B0604020202020204" pitchFamily="34" charset="0"/>
              <a:ea typeface="Arial" panose="020B0604020202020204" pitchFamily="34" charset="0"/>
              <a:cs typeface="Arial" panose="020B0604020202020204" pitchFamily="34" charset="0"/>
            </a:endParaRPr>
          </a:p>
          <a:p>
            <a:pPr marL="0" indent="0">
              <a:spcBef>
                <a:spcPts val="0"/>
              </a:spcBef>
              <a:buClrTx/>
              <a:buNone/>
            </a:pPr>
            <a:endParaRPr lang="en-US" sz="1800" b="1" u="sng" dirty="0">
              <a:latin typeface="Arial" panose="020B0604020202020204" pitchFamily="34" charset="0"/>
              <a:ea typeface="Arial" panose="020B0604020202020204" pitchFamily="34" charset="0"/>
              <a:cs typeface="Arial" panose="020B0604020202020204" pitchFamily="34" charset="0"/>
            </a:endParaRPr>
          </a:p>
          <a:p>
            <a:pPr marL="0" indent="0">
              <a:spcBef>
                <a:spcPts val="0"/>
              </a:spcBef>
              <a:buClrTx/>
              <a:buNone/>
            </a:pPr>
            <a:r>
              <a:rPr lang="en-US" sz="1800" dirty="0">
                <a:solidFill>
                  <a:srgbClr val="000000"/>
                </a:solidFill>
                <a:latin typeface="Arial" panose="020B0604020202020204" pitchFamily="34" charset="0"/>
                <a:ea typeface="Arial" panose="020B0604020202020204" pitchFamily="34" charset="0"/>
                <a:cs typeface="Arial" panose="020B0604020202020204" pitchFamily="34" charset="0"/>
              </a:rPr>
              <a:t>Charter contract must be in place 75 days after application </a:t>
            </a:r>
            <a:r>
              <a:rPr lang="en-US" sz="1800" dirty="0" smtClean="0">
                <a:solidFill>
                  <a:srgbClr val="000000"/>
                </a:solidFill>
                <a:latin typeface="Arial" panose="020B0604020202020204" pitchFamily="34" charset="0"/>
                <a:ea typeface="Arial" panose="020B0604020202020204" pitchFamily="34" charset="0"/>
                <a:cs typeface="Arial" panose="020B0604020202020204" pitchFamily="34" charset="0"/>
              </a:rPr>
              <a:t>approval.</a:t>
            </a:r>
            <a:endParaRPr lang="en-US" sz="1800" dirty="0">
              <a:latin typeface="Arial" panose="020B0604020202020204" pitchFamily="34" charset="0"/>
              <a:ea typeface="Arial" panose="020B0604020202020204" pitchFamily="34" charset="0"/>
              <a:cs typeface="Arial" panose="020B0604020202020204" pitchFamily="34" charset="0"/>
            </a:endParaRPr>
          </a:p>
          <a:p>
            <a:pPr marL="0" indent="0">
              <a:spcBef>
                <a:spcPts val="0"/>
              </a:spcBef>
              <a:buClrTx/>
              <a:buNone/>
            </a:pPr>
            <a:endParaRPr lang="en-US" sz="1800" dirty="0">
              <a:latin typeface="Arial" panose="020B0604020202020204" pitchFamily="34" charset="0"/>
              <a:ea typeface="Arial" panose="020B0604020202020204" pitchFamily="34" charset="0"/>
              <a:cs typeface="Arial" panose="020B0604020202020204" pitchFamily="34" charset="0"/>
            </a:endParaRPr>
          </a:p>
          <a:p>
            <a:pPr marL="0" indent="0">
              <a:spcBef>
                <a:spcPts val="0"/>
              </a:spcBef>
              <a:buClrTx/>
              <a:buNone/>
            </a:pPr>
            <a:r>
              <a:rPr lang="en-US" sz="1800" dirty="0">
                <a:solidFill>
                  <a:srgbClr val="000000"/>
                </a:solidFill>
                <a:latin typeface="Arial" panose="020B0604020202020204" pitchFamily="34" charset="0"/>
                <a:ea typeface="Arial" panose="020B0604020202020204" pitchFamily="34" charset="0"/>
                <a:cs typeface="Arial" panose="020B0604020202020204" pitchFamily="34" charset="0"/>
              </a:rPr>
              <a:t>Contract is the final governing document (charter application does NOT govern</a:t>
            </a:r>
            <a:r>
              <a:rPr lang="en-US" sz="1800" dirty="0" smtClean="0">
                <a:solidFill>
                  <a:srgbClr val="000000"/>
                </a:solidFill>
                <a:latin typeface="Arial" panose="020B0604020202020204" pitchFamily="34" charset="0"/>
                <a:ea typeface="Arial" panose="020B0604020202020204" pitchFamily="34" charset="0"/>
                <a:cs typeface="Arial" panose="020B0604020202020204" pitchFamily="34" charset="0"/>
              </a:rPr>
              <a:t>).</a:t>
            </a:r>
            <a:endParaRPr lang="en-US" sz="1800" dirty="0">
              <a:latin typeface="Arial" panose="020B0604020202020204" pitchFamily="34" charset="0"/>
              <a:ea typeface="Arial" panose="020B0604020202020204" pitchFamily="34" charset="0"/>
              <a:cs typeface="Arial" panose="020B0604020202020204" pitchFamily="34" charset="0"/>
            </a:endParaRPr>
          </a:p>
          <a:p>
            <a:pPr marL="0" indent="0">
              <a:spcBef>
                <a:spcPts val="0"/>
              </a:spcBef>
              <a:buClrTx/>
              <a:buNone/>
            </a:pPr>
            <a:r>
              <a:rPr lang="en-US" sz="1800" dirty="0">
                <a:solidFill>
                  <a:srgbClr val="000000"/>
                </a:solidFill>
                <a:latin typeface="Arial" panose="020B0604020202020204" pitchFamily="34" charset="0"/>
                <a:ea typeface="Arial" panose="020B0604020202020204" pitchFamily="34" charset="0"/>
                <a:cs typeface="Arial" panose="020B0604020202020204" pitchFamily="34" charset="0"/>
              </a:rPr>
              <a:t> </a:t>
            </a:r>
            <a:endParaRPr lang="en-US" sz="1800" dirty="0">
              <a:latin typeface="Arial" panose="020B0604020202020204" pitchFamily="34" charset="0"/>
              <a:ea typeface="Arial" panose="020B0604020202020204" pitchFamily="34" charset="0"/>
              <a:cs typeface="Arial" panose="020B0604020202020204" pitchFamily="34" charset="0"/>
            </a:endParaRPr>
          </a:p>
          <a:p>
            <a:pPr marL="0" indent="0">
              <a:spcBef>
                <a:spcPts val="0"/>
              </a:spcBef>
              <a:buClrTx/>
              <a:buNone/>
            </a:pPr>
            <a:r>
              <a:rPr lang="en-US" sz="1800" dirty="0">
                <a:solidFill>
                  <a:srgbClr val="000000"/>
                </a:solidFill>
                <a:latin typeface="Arial" panose="020B0604020202020204" pitchFamily="34" charset="0"/>
                <a:ea typeface="Arial" panose="020B0604020202020204" pitchFamily="34" charset="0"/>
                <a:cs typeface="Arial" panose="020B0604020202020204" pitchFamily="34" charset="0"/>
              </a:rPr>
              <a:t>Contract must address the </a:t>
            </a:r>
            <a:r>
              <a:rPr lang="en-US" sz="1800" dirty="0" smtClean="0">
                <a:solidFill>
                  <a:srgbClr val="000000"/>
                </a:solidFill>
                <a:latin typeface="Arial" panose="020B0604020202020204" pitchFamily="34" charset="0"/>
                <a:ea typeface="Arial" panose="020B0604020202020204" pitchFamily="34" charset="0"/>
                <a:cs typeface="Arial" panose="020B0604020202020204" pitchFamily="34" charset="0"/>
              </a:rPr>
              <a:t>following (See statute for complete requirements.):</a:t>
            </a:r>
            <a:endParaRPr lang="en-US" sz="1800" dirty="0" smtClean="0">
              <a:latin typeface="Arial" panose="020B0604020202020204" pitchFamily="34" charset="0"/>
              <a:ea typeface="Arial" panose="020B0604020202020204" pitchFamily="34" charset="0"/>
              <a:cs typeface="Arial" panose="020B0604020202020204" pitchFamily="34" charset="0"/>
            </a:endParaRPr>
          </a:p>
          <a:p>
            <a:pPr>
              <a:spcBef>
                <a:spcPts val="0"/>
              </a:spcBef>
              <a:buClrTx/>
              <a:buFont typeface="Wingdings" panose="05000000000000000000" pitchFamily="2" charset="2"/>
              <a:buChar char="§"/>
            </a:pPr>
            <a:r>
              <a:rPr lang="en-US" sz="1800" dirty="0" smtClean="0">
                <a:solidFill>
                  <a:srgbClr val="000000"/>
                </a:solidFill>
                <a:latin typeface="Arial" panose="020B0604020202020204" pitchFamily="34" charset="0"/>
                <a:ea typeface="Arial" panose="020B0604020202020204" pitchFamily="34" charset="0"/>
                <a:cs typeface="Arial" panose="020B0604020202020204" pitchFamily="34" charset="0"/>
              </a:rPr>
              <a:t>Allocation </a:t>
            </a:r>
            <a:r>
              <a:rPr lang="en-US" sz="1800" dirty="0">
                <a:solidFill>
                  <a:srgbClr val="000000"/>
                </a:solidFill>
                <a:latin typeface="Arial" panose="020B0604020202020204" pitchFamily="34" charset="0"/>
                <a:ea typeface="Arial" panose="020B0604020202020204" pitchFamily="34" charset="0"/>
                <a:cs typeface="Arial" panose="020B0604020202020204" pitchFamily="34" charset="0"/>
              </a:rPr>
              <a:t>of state and federal funds (see HB </a:t>
            </a:r>
            <a:r>
              <a:rPr lang="en-US" sz="1800" dirty="0" smtClean="0">
                <a:solidFill>
                  <a:srgbClr val="000000"/>
                </a:solidFill>
                <a:latin typeface="Arial" panose="020B0604020202020204" pitchFamily="34" charset="0"/>
                <a:ea typeface="Arial" panose="020B0604020202020204" pitchFamily="34" charset="0"/>
                <a:cs typeface="Arial" panose="020B0604020202020204" pitchFamily="34" charset="0"/>
              </a:rPr>
              <a:t>471)*</a:t>
            </a:r>
            <a:endParaRPr lang="en-US" sz="1800" dirty="0" smtClean="0">
              <a:latin typeface="Arial" panose="020B0604020202020204" pitchFamily="34" charset="0"/>
              <a:ea typeface="Arial" panose="020B0604020202020204" pitchFamily="34" charset="0"/>
              <a:cs typeface="Arial" panose="020B0604020202020204" pitchFamily="34" charset="0"/>
            </a:endParaRPr>
          </a:p>
          <a:p>
            <a:pPr>
              <a:spcBef>
                <a:spcPts val="0"/>
              </a:spcBef>
              <a:buClrTx/>
              <a:buFont typeface="Wingdings" panose="05000000000000000000" pitchFamily="2" charset="2"/>
              <a:buChar char="§"/>
            </a:pPr>
            <a:r>
              <a:rPr lang="en-US" sz="1800" dirty="0" smtClean="0">
                <a:solidFill>
                  <a:srgbClr val="000000"/>
                </a:solidFill>
                <a:latin typeface="Arial" panose="020B0604020202020204" pitchFamily="34" charset="0"/>
                <a:ea typeface="Arial" panose="020B0604020202020204" pitchFamily="34" charset="0"/>
                <a:cs typeface="Arial" panose="020B0604020202020204" pitchFamily="34" charset="0"/>
              </a:rPr>
              <a:t>Schedule of disbursement of funds by authorizer</a:t>
            </a:r>
            <a:endParaRPr lang="en-US" sz="1800" dirty="0">
              <a:latin typeface="Arial" panose="020B0604020202020204" pitchFamily="34" charset="0"/>
              <a:ea typeface="Arial" panose="020B0604020202020204" pitchFamily="34" charset="0"/>
              <a:cs typeface="Arial" panose="020B0604020202020204" pitchFamily="34" charset="0"/>
            </a:endParaRPr>
          </a:p>
          <a:p>
            <a:pPr>
              <a:spcBef>
                <a:spcPts val="0"/>
              </a:spcBef>
              <a:buClrTx/>
              <a:buFont typeface="Wingdings" panose="05000000000000000000" pitchFamily="2" charset="2"/>
              <a:buChar char="§"/>
            </a:pPr>
            <a:r>
              <a:rPr lang="en-US" sz="1800" dirty="0" smtClean="0">
                <a:solidFill>
                  <a:srgbClr val="000000"/>
                </a:solidFill>
                <a:latin typeface="Arial" panose="020B0604020202020204" pitchFamily="34" charset="0"/>
                <a:ea typeface="Arial" panose="020B0604020202020204" pitchFamily="34" charset="0"/>
                <a:cs typeface="Arial" panose="020B0604020202020204" pitchFamily="34" charset="0"/>
              </a:rPr>
              <a:t>Annual </a:t>
            </a:r>
            <a:r>
              <a:rPr lang="en-US" sz="1800" dirty="0">
                <a:solidFill>
                  <a:srgbClr val="000000"/>
                </a:solidFill>
                <a:latin typeface="Arial" panose="020B0604020202020204" pitchFamily="34" charset="0"/>
                <a:ea typeface="Arial" panose="020B0604020202020204" pitchFamily="34" charset="0"/>
                <a:cs typeface="Arial" panose="020B0604020202020204" pitchFamily="34" charset="0"/>
              </a:rPr>
              <a:t>site visits/oversight by </a:t>
            </a:r>
            <a:r>
              <a:rPr lang="en-US" sz="1800" dirty="0" smtClean="0">
                <a:solidFill>
                  <a:srgbClr val="000000"/>
                </a:solidFill>
                <a:latin typeface="Arial" panose="020B0604020202020204" pitchFamily="34" charset="0"/>
                <a:ea typeface="Arial" panose="020B0604020202020204" pitchFamily="34" charset="0"/>
                <a:cs typeface="Arial" panose="020B0604020202020204" pitchFamily="34" charset="0"/>
              </a:rPr>
              <a:t>authorizer</a:t>
            </a:r>
            <a:endParaRPr lang="en-US" sz="1800" dirty="0" smtClean="0">
              <a:latin typeface="Arial" panose="020B0604020202020204" pitchFamily="34" charset="0"/>
              <a:ea typeface="Arial" panose="020B0604020202020204" pitchFamily="34" charset="0"/>
              <a:cs typeface="Arial" panose="020B0604020202020204" pitchFamily="34" charset="0"/>
            </a:endParaRPr>
          </a:p>
          <a:p>
            <a:pPr>
              <a:spcBef>
                <a:spcPts val="0"/>
              </a:spcBef>
              <a:buClrTx/>
              <a:buFont typeface="Wingdings" panose="05000000000000000000" pitchFamily="2" charset="2"/>
              <a:buChar char="§"/>
            </a:pPr>
            <a:r>
              <a:rPr lang="en-US" sz="1800" dirty="0" smtClean="0">
                <a:solidFill>
                  <a:srgbClr val="000000"/>
                </a:solidFill>
                <a:latin typeface="Arial" panose="020B0604020202020204" pitchFamily="34" charset="0"/>
                <a:ea typeface="Arial" panose="020B0604020202020204" pitchFamily="34" charset="0"/>
                <a:cs typeface="Arial" panose="020B0604020202020204" pitchFamily="34" charset="0"/>
              </a:rPr>
              <a:t>Dispute </a:t>
            </a:r>
            <a:r>
              <a:rPr lang="en-US" sz="1800" dirty="0">
                <a:solidFill>
                  <a:srgbClr val="000000"/>
                </a:solidFill>
                <a:latin typeface="Arial" panose="020B0604020202020204" pitchFamily="34" charset="0"/>
                <a:ea typeface="Arial" panose="020B0604020202020204" pitchFamily="34" charset="0"/>
                <a:cs typeface="Arial" panose="020B0604020202020204" pitchFamily="34" charset="0"/>
              </a:rPr>
              <a:t>process between authorizer and </a:t>
            </a:r>
            <a:r>
              <a:rPr lang="en-US" sz="1800" dirty="0" smtClean="0">
                <a:solidFill>
                  <a:srgbClr val="000000"/>
                </a:solidFill>
                <a:latin typeface="Arial" panose="020B0604020202020204" pitchFamily="34" charset="0"/>
                <a:ea typeface="Arial" panose="020B0604020202020204" pitchFamily="34" charset="0"/>
                <a:cs typeface="Arial" panose="020B0604020202020204" pitchFamily="34" charset="0"/>
              </a:rPr>
              <a:t>charter</a:t>
            </a:r>
            <a:endParaRPr lang="en-US" sz="1800" dirty="0" smtClean="0">
              <a:latin typeface="Arial" panose="020B0604020202020204" pitchFamily="34" charset="0"/>
              <a:ea typeface="Arial" panose="020B0604020202020204" pitchFamily="34" charset="0"/>
              <a:cs typeface="Arial" panose="020B0604020202020204" pitchFamily="34" charset="0"/>
            </a:endParaRPr>
          </a:p>
          <a:p>
            <a:pPr>
              <a:spcBef>
                <a:spcPts val="0"/>
              </a:spcBef>
              <a:buClrTx/>
              <a:buFont typeface="Wingdings" panose="05000000000000000000" pitchFamily="2" charset="2"/>
              <a:buChar char="§"/>
            </a:pPr>
            <a:r>
              <a:rPr lang="en-US" sz="1800" dirty="0" smtClean="0">
                <a:solidFill>
                  <a:srgbClr val="000000"/>
                </a:solidFill>
                <a:latin typeface="Arial" panose="020B0604020202020204" pitchFamily="34" charset="0"/>
                <a:ea typeface="Arial" panose="020B0604020202020204" pitchFamily="34" charset="0"/>
                <a:cs typeface="Arial" panose="020B0604020202020204" pitchFamily="34" charset="0"/>
              </a:rPr>
              <a:t>May </a:t>
            </a:r>
            <a:r>
              <a:rPr lang="en-US" sz="1800" dirty="0">
                <a:solidFill>
                  <a:srgbClr val="000000"/>
                </a:solidFill>
                <a:latin typeface="Arial" panose="020B0604020202020204" pitchFamily="34" charset="0"/>
                <a:ea typeface="Arial" panose="020B0604020202020204" pitchFamily="34" charset="0"/>
                <a:cs typeface="Arial" panose="020B0604020202020204" pitchFamily="34" charset="0"/>
              </a:rPr>
              <a:t>not include any enrollment caps by </a:t>
            </a:r>
            <a:r>
              <a:rPr lang="en-US" sz="1800" dirty="0" smtClean="0">
                <a:solidFill>
                  <a:srgbClr val="000000"/>
                </a:solidFill>
                <a:latin typeface="Arial" panose="020B0604020202020204" pitchFamily="34" charset="0"/>
                <a:ea typeface="Arial" panose="020B0604020202020204" pitchFamily="34" charset="0"/>
                <a:cs typeface="Arial" panose="020B0604020202020204" pitchFamily="34" charset="0"/>
              </a:rPr>
              <a:t>authorizer</a:t>
            </a:r>
            <a:endParaRPr lang="en-US" sz="1800" dirty="0" smtClean="0">
              <a:latin typeface="Arial" panose="020B0604020202020204" pitchFamily="34" charset="0"/>
              <a:ea typeface="Arial" panose="020B0604020202020204" pitchFamily="34" charset="0"/>
              <a:cs typeface="Arial" panose="020B0604020202020204" pitchFamily="34" charset="0"/>
            </a:endParaRPr>
          </a:p>
          <a:p>
            <a:pPr>
              <a:spcBef>
                <a:spcPts val="0"/>
              </a:spcBef>
              <a:buClrTx/>
              <a:buFont typeface="Wingdings" panose="05000000000000000000" pitchFamily="2" charset="2"/>
              <a:buChar char="§"/>
            </a:pPr>
            <a:r>
              <a:rPr lang="en-US" sz="1800" dirty="0" smtClean="0">
                <a:solidFill>
                  <a:srgbClr val="000000"/>
                </a:solidFill>
                <a:latin typeface="Arial" panose="020B0604020202020204" pitchFamily="34" charset="0"/>
                <a:ea typeface="Arial" panose="020B0604020202020204" pitchFamily="34" charset="0"/>
                <a:cs typeface="Arial" panose="020B0604020202020204" pitchFamily="34" charset="0"/>
              </a:rPr>
              <a:t>Academic </a:t>
            </a:r>
            <a:r>
              <a:rPr lang="en-US" sz="1800" dirty="0">
                <a:solidFill>
                  <a:srgbClr val="000000"/>
                </a:solidFill>
                <a:latin typeface="Arial" panose="020B0604020202020204" pitchFamily="34" charset="0"/>
                <a:ea typeface="Arial" panose="020B0604020202020204" pitchFamily="34" charset="0"/>
                <a:cs typeface="Arial" panose="020B0604020202020204" pitchFamily="34" charset="0"/>
              </a:rPr>
              <a:t>performance </a:t>
            </a:r>
            <a:r>
              <a:rPr lang="en-US" sz="1800" dirty="0" smtClean="0">
                <a:solidFill>
                  <a:srgbClr val="000000"/>
                </a:solidFill>
                <a:latin typeface="Arial" panose="020B0604020202020204" pitchFamily="34" charset="0"/>
                <a:ea typeface="Arial" panose="020B0604020202020204" pitchFamily="34" charset="0"/>
                <a:cs typeface="Arial" panose="020B0604020202020204" pitchFamily="34" charset="0"/>
              </a:rPr>
              <a:t>indicators</a:t>
            </a:r>
          </a:p>
          <a:p>
            <a:pPr marL="0" indent="0">
              <a:spcBef>
                <a:spcPts val="0"/>
              </a:spcBef>
              <a:buClrTx/>
              <a:buNone/>
            </a:pPr>
            <a:r>
              <a:rPr lang="en-US" sz="1800" smtClean="0">
                <a:solidFill>
                  <a:srgbClr val="000000"/>
                </a:solidFill>
                <a:latin typeface="Arial" panose="020B0604020202020204" pitchFamily="34" charset="0"/>
                <a:ea typeface="Arial" panose="020B0604020202020204" pitchFamily="34" charset="0"/>
                <a:cs typeface="Arial" panose="020B0604020202020204" pitchFamily="34" charset="0"/>
              </a:rPr>
              <a:t>*expires June 30, 2018</a:t>
            </a:r>
            <a:endParaRPr lang="en-US" sz="1800" dirty="0">
              <a:latin typeface="Arial" panose="020B0604020202020204" pitchFamily="34" charset="0"/>
              <a:ea typeface="Arial" panose="020B0604020202020204" pitchFamily="34" charset="0"/>
              <a:cs typeface="Arial" panose="020B0604020202020204" pitchFamily="34" charset="0"/>
            </a:endParaRPr>
          </a:p>
          <a:p>
            <a:pPr>
              <a:buClrTx/>
              <a:buFont typeface="Wingdings" panose="05000000000000000000" pitchFamily="2" charset="2"/>
              <a:buChar char="§"/>
            </a:pPr>
            <a:endParaRPr lang="en-US" sz="1600" dirty="0" smtClean="0">
              <a:solidFill>
                <a:schemeClr val="tx1"/>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91BD7323-49BF-4C97-8773-5EC64C492009}" type="slidenum">
              <a:rPr lang="en-US" smtClean="0"/>
              <a:t>12</a:t>
            </a:fld>
            <a:endParaRPr lang="en-US" dirty="0"/>
          </a:p>
        </p:txBody>
      </p:sp>
    </p:spTree>
    <p:extLst>
      <p:ext uri="{BB962C8B-B14F-4D97-AF65-F5344CB8AC3E}">
        <p14:creationId xmlns:p14="http://schemas.microsoft.com/office/powerpoint/2010/main" val="20165826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solidFill>
                  <a:schemeClr val="tx1"/>
                </a:solidFill>
                <a:latin typeface="Arial" panose="020B0604020202020204" pitchFamily="34" charset="0"/>
                <a:cs typeface="Arial" panose="020B0604020202020204" pitchFamily="34" charset="0"/>
              </a:rPr>
              <a:t>What Are the Operational Parameters of a Public Charter School?</a:t>
            </a:r>
            <a:endParaRPr lang="en-US" sz="2800" dirty="0">
              <a:solidFill>
                <a:schemeClr val="tx1"/>
              </a:solidFill>
              <a:latin typeface="Arial" panose="020B0604020202020204" pitchFamily="34" charset="0"/>
              <a:cs typeface="Arial" panose="020B0604020202020204" pitchFamily="34" charset="0"/>
            </a:endParaRPr>
          </a:p>
        </p:txBody>
      </p:sp>
      <p:sp>
        <p:nvSpPr>
          <p:cNvPr id="3" name="Text Placeholder 2"/>
          <p:cNvSpPr>
            <a:spLocks noGrp="1"/>
          </p:cNvSpPr>
          <p:nvPr>
            <p:ph type="body" sz="quarter" idx="13"/>
          </p:nvPr>
        </p:nvSpPr>
        <p:spPr>
          <a:xfrm>
            <a:off x="555786" y="1245476"/>
            <a:ext cx="10858448" cy="5429299"/>
          </a:xfrm>
        </p:spPr>
        <p:txBody>
          <a:bodyPr>
            <a:normAutofit fontScale="92500" lnSpcReduction="20000"/>
          </a:bodyPr>
          <a:lstStyle/>
          <a:p>
            <a:pPr marL="228600" indent="-571500">
              <a:spcBef>
                <a:spcPts val="0"/>
              </a:spcBef>
              <a:buClrTx/>
              <a:buFont typeface="Wingdings" panose="05000000000000000000" pitchFamily="2" charset="2"/>
              <a:buChar char="§"/>
            </a:pPr>
            <a:r>
              <a:rPr lang="en-US" dirty="0">
                <a:solidFill>
                  <a:schemeClr val="tx1"/>
                </a:solidFill>
                <a:latin typeface="Calibri" panose="020F0502020204030204" pitchFamily="34" charset="0"/>
                <a:ea typeface="Arial" panose="020B0604020202020204" pitchFamily="34" charset="0"/>
                <a:cs typeface="Times New Roman" panose="02020603050405020304" pitchFamily="18" charset="0"/>
              </a:rPr>
              <a:t>Initial term of operation </a:t>
            </a:r>
            <a:r>
              <a:rPr lang="en-US" dirty="0" smtClean="0">
                <a:solidFill>
                  <a:schemeClr val="tx1"/>
                </a:solidFill>
                <a:latin typeface="Calibri" panose="020F0502020204030204" pitchFamily="34" charset="0"/>
                <a:ea typeface="Arial" panose="020B0604020202020204" pitchFamily="34" charset="0"/>
                <a:cs typeface="Times New Roman" panose="02020603050405020304" pitchFamily="18" charset="0"/>
              </a:rPr>
              <a:t>is 5 </a:t>
            </a:r>
            <a:r>
              <a:rPr lang="en-US" dirty="0">
                <a:solidFill>
                  <a:schemeClr val="tx1"/>
                </a:solidFill>
                <a:latin typeface="Calibri" panose="020F0502020204030204" pitchFamily="34" charset="0"/>
                <a:ea typeface="Arial" panose="020B0604020202020204" pitchFamily="34" charset="0"/>
                <a:cs typeface="Times New Roman" panose="02020603050405020304" pitchFamily="18" charset="0"/>
              </a:rPr>
              <a:t>years</a:t>
            </a:r>
          </a:p>
          <a:p>
            <a:pPr marL="228600" indent="-571500">
              <a:spcBef>
                <a:spcPts val="0"/>
              </a:spcBef>
              <a:buClrTx/>
              <a:buFont typeface="Wingdings" panose="05000000000000000000" pitchFamily="2" charset="2"/>
              <a:buChar char="§"/>
            </a:pPr>
            <a:endParaRPr lang="en-US" dirty="0">
              <a:solidFill>
                <a:schemeClr val="tx1"/>
              </a:solidFill>
              <a:latin typeface="Calibri" panose="020F0502020204030204" pitchFamily="34" charset="0"/>
              <a:ea typeface="Arial" panose="020B0604020202020204" pitchFamily="34" charset="0"/>
              <a:cs typeface="Times New Roman" panose="02020603050405020304" pitchFamily="18" charset="0"/>
            </a:endParaRPr>
          </a:p>
          <a:p>
            <a:pPr marL="228600" indent="-571500">
              <a:spcBef>
                <a:spcPts val="0"/>
              </a:spcBef>
              <a:buClrTx/>
              <a:buFont typeface="Wingdings" panose="05000000000000000000" pitchFamily="2" charset="2"/>
              <a:buChar char="§"/>
            </a:pPr>
            <a:r>
              <a:rPr lang="en-US" dirty="0">
                <a:solidFill>
                  <a:schemeClr val="tx1"/>
                </a:solidFill>
                <a:latin typeface="Calibri" panose="020F0502020204030204" pitchFamily="34" charset="0"/>
                <a:ea typeface="Arial" panose="020B0604020202020204" pitchFamily="34" charset="0"/>
                <a:cs typeface="Times New Roman" panose="02020603050405020304" pitchFamily="18" charset="0"/>
              </a:rPr>
              <a:t>Charter board of directors has all powers </a:t>
            </a:r>
            <a:r>
              <a:rPr lang="en-US" dirty="0" smtClean="0">
                <a:solidFill>
                  <a:schemeClr val="tx1"/>
                </a:solidFill>
                <a:latin typeface="Calibri" panose="020F0502020204030204" pitchFamily="34" charset="0"/>
                <a:ea typeface="Arial" panose="020B0604020202020204" pitchFamily="34" charset="0"/>
                <a:cs typeface="Times New Roman" panose="02020603050405020304" pitchFamily="18" charset="0"/>
              </a:rPr>
              <a:t>under law </a:t>
            </a:r>
            <a:r>
              <a:rPr lang="en-US" dirty="0">
                <a:solidFill>
                  <a:schemeClr val="tx1"/>
                </a:solidFill>
                <a:latin typeface="Calibri" panose="020F0502020204030204" pitchFamily="34" charset="0"/>
                <a:ea typeface="Arial" panose="020B0604020202020204" pitchFamily="34" charset="0"/>
                <a:cs typeface="Times New Roman" panose="02020603050405020304" pitchFamily="18" charset="0"/>
              </a:rPr>
              <a:t>to </a:t>
            </a:r>
            <a:r>
              <a:rPr lang="en-US" dirty="0" smtClean="0">
                <a:solidFill>
                  <a:schemeClr val="tx1"/>
                </a:solidFill>
                <a:latin typeface="Calibri" panose="020F0502020204030204" pitchFamily="34" charset="0"/>
                <a:ea typeface="Arial" panose="020B0604020202020204" pitchFamily="34" charset="0"/>
                <a:cs typeface="Times New Roman" panose="02020603050405020304" pitchFamily="18" charset="0"/>
              </a:rPr>
              <a:t> 	 	  	 carry </a:t>
            </a:r>
            <a:r>
              <a:rPr lang="en-US" dirty="0">
                <a:solidFill>
                  <a:schemeClr val="tx1"/>
                </a:solidFill>
                <a:latin typeface="Calibri" panose="020F0502020204030204" pitchFamily="34" charset="0"/>
                <a:ea typeface="Arial" panose="020B0604020202020204" pitchFamily="34" charset="0"/>
                <a:cs typeface="Times New Roman" panose="02020603050405020304" pitchFamily="18" charset="0"/>
              </a:rPr>
              <a:t>out mission of the charter contract</a:t>
            </a:r>
          </a:p>
          <a:p>
            <a:pPr marL="0" indent="0">
              <a:spcBef>
                <a:spcPts val="0"/>
              </a:spcBef>
              <a:buClrTx/>
              <a:buNone/>
            </a:pPr>
            <a:r>
              <a:rPr lang="en-US" dirty="0">
                <a:solidFill>
                  <a:schemeClr val="tx1"/>
                </a:solidFill>
                <a:latin typeface="Calibri" panose="020F0502020204030204" pitchFamily="34" charset="0"/>
                <a:ea typeface="Arial" panose="020B0604020202020204" pitchFamily="34" charset="0"/>
                <a:cs typeface="Times New Roman" panose="02020603050405020304" pitchFamily="18" charset="0"/>
              </a:rPr>
              <a:t> </a:t>
            </a:r>
          </a:p>
          <a:p>
            <a:pPr marL="228600" indent="-571500">
              <a:spcBef>
                <a:spcPts val="0"/>
              </a:spcBef>
              <a:buClrTx/>
              <a:buFont typeface="Wingdings" panose="05000000000000000000" pitchFamily="2" charset="2"/>
              <a:buChar char="§"/>
            </a:pPr>
            <a:r>
              <a:rPr lang="en-US" dirty="0">
                <a:solidFill>
                  <a:schemeClr val="tx1"/>
                </a:solidFill>
                <a:latin typeface="Calibri" panose="020F0502020204030204" pitchFamily="34" charset="0"/>
                <a:ea typeface="Arial" panose="020B0604020202020204" pitchFamily="34" charset="0"/>
                <a:cs typeface="Times New Roman" panose="02020603050405020304" pitchFamily="18" charset="0"/>
              </a:rPr>
              <a:t>Charters exempt from taxes, fees, assessments</a:t>
            </a:r>
            <a:r>
              <a:rPr lang="en-US" dirty="0" smtClean="0">
                <a:solidFill>
                  <a:schemeClr val="tx1"/>
                </a:solidFill>
                <a:latin typeface="Calibri" panose="020F0502020204030204" pitchFamily="34" charset="0"/>
                <a:ea typeface="Arial" panose="020B0604020202020204" pitchFamily="34" charset="0"/>
                <a:cs typeface="Times New Roman" panose="02020603050405020304" pitchFamily="18" charset="0"/>
              </a:rPr>
              <a:t>, etc</a:t>
            </a:r>
            <a:r>
              <a:rPr lang="en-US" dirty="0">
                <a:solidFill>
                  <a:schemeClr val="tx1"/>
                </a:solidFill>
                <a:latin typeface="Calibri" panose="020F0502020204030204" pitchFamily="34" charset="0"/>
                <a:ea typeface="Arial" panose="020B0604020202020204" pitchFamily="34" charset="0"/>
                <a:cs typeface="Times New Roman" panose="02020603050405020304" pitchFamily="18" charset="0"/>
              </a:rPr>
              <a:t>. </a:t>
            </a:r>
            <a:r>
              <a:rPr lang="en-US" dirty="0" smtClean="0">
                <a:solidFill>
                  <a:schemeClr val="tx1"/>
                </a:solidFill>
                <a:latin typeface="Calibri" panose="020F0502020204030204" pitchFamily="34" charset="0"/>
                <a:ea typeface="Arial" panose="020B0604020202020204" pitchFamily="34" charset="0"/>
                <a:cs typeface="Times New Roman" panose="02020603050405020304" pitchFamily="18" charset="0"/>
              </a:rPr>
              <a:t>to</a:t>
            </a:r>
          </a:p>
          <a:p>
            <a:pPr marL="0" indent="0">
              <a:spcBef>
                <a:spcPts val="0"/>
              </a:spcBef>
              <a:buClrTx/>
              <a:buNone/>
            </a:pPr>
            <a:r>
              <a:rPr lang="en-US" dirty="0">
                <a:solidFill>
                  <a:schemeClr val="tx1"/>
                </a:solidFill>
                <a:latin typeface="Calibri" panose="020F0502020204030204" pitchFamily="34" charset="0"/>
                <a:ea typeface="Arial" panose="020B0604020202020204" pitchFamily="34" charset="0"/>
                <a:cs typeface="Times New Roman" panose="02020603050405020304" pitchFamily="18" charset="0"/>
              </a:rPr>
              <a:t> </a:t>
            </a:r>
            <a:r>
              <a:rPr lang="en-US" dirty="0" smtClean="0">
                <a:solidFill>
                  <a:schemeClr val="tx1"/>
                </a:solidFill>
                <a:latin typeface="Calibri" panose="020F0502020204030204" pitchFamily="34" charset="0"/>
                <a:ea typeface="Arial" panose="020B0604020202020204" pitchFamily="34" charset="0"/>
                <a:cs typeface="Times New Roman" panose="02020603050405020304" pitchFamily="18" charset="0"/>
              </a:rPr>
              <a:t>     same </a:t>
            </a:r>
            <a:r>
              <a:rPr lang="en-US" dirty="0">
                <a:solidFill>
                  <a:schemeClr val="tx1"/>
                </a:solidFill>
                <a:latin typeface="Calibri" panose="020F0502020204030204" pitchFamily="34" charset="0"/>
                <a:ea typeface="Arial" panose="020B0604020202020204" pitchFamily="34" charset="0"/>
                <a:cs typeface="Times New Roman" panose="02020603050405020304" pitchFamily="18" charset="0"/>
              </a:rPr>
              <a:t>extent as public school districts</a:t>
            </a:r>
          </a:p>
          <a:p>
            <a:pPr marL="0" indent="0">
              <a:spcBef>
                <a:spcPts val="0"/>
              </a:spcBef>
              <a:buClrTx/>
              <a:buNone/>
            </a:pPr>
            <a:r>
              <a:rPr lang="en-US" dirty="0">
                <a:solidFill>
                  <a:schemeClr val="tx1"/>
                </a:solidFill>
                <a:latin typeface="Calibri" panose="020F0502020204030204" pitchFamily="34" charset="0"/>
                <a:ea typeface="Arial" panose="020B0604020202020204" pitchFamily="34" charset="0"/>
                <a:cs typeface="Times New Roman" panose="02020603050405020304" pitchFamily="18" charset="0"/>
              </a:rPr>
              <a:t> </a:t>
            </a:r>
          </a:p>
          <a:p>
            <a:pPr marL="228600" indent="-571500">
              <a:spcBef>
                <a:spcPts val="0"/>
              </a:spcBef>
              <a:buClrTx/>
              <a:buFont typeface="Wingdings" panose="05000000000000000000" pitchFamily="2" charset="2"/>
              <a:buChar char="§"/>
            </a:pPr>
            <a:r>
              <a:rPr lang="en-US" dirty="0">
                <a:solidFill>
                  <a:schemeClr val="tx1"/>
                </a:solidFill>
                <a:latin typeface="Calibri" panose="020F0502020204030204" pitchFamily="34" charset="0"/>
                <a:ea typeface="Arial" panose="020B0604020202020204" pitchFamily="34" charset="0"/>
                <a:cs typeface="Times New Roman" panose="02020603050405020304" pitchFamily="18" charset="0"/>
              </a:rPr>
              <a:t>Charters may NOT levy taxes or condemn property </a:t>
            </a:r>
            <a:r>
              <a:rPr lang="en-US" dirty="0" smtClean="0">
                <a:solidFill>
                  <a:schemeClr val="tx1"/>
                </a:solidFill>
                <a:latin typeface="Calibri" panose="020F0502020204030204" pitchFamily="34" charset="0"/>
                <a:ea typeface="Arial" panose="020B0604020202020204" pitchFamily="34" charset="0"/>
                <a:cs typeface="Times New Roman" panose="02020603050405020304" pitchFamily="18" charset="0"/>
              </a:rPr>
              <a:t>by</a:t>
            </a:r>
          </a:p>
          <a:p>
            <a:pPr marL="0" indent="0">
              <a:spcBef>
                <a:spcPts val="0"/>
              </a:spcBef>
              <a:buClrTx/>
              <a:buNone/>
            </a:pPr>
            <a:r>
              <a:rPr lang="en-US" dirty="0" smtClean="0">
                <a:solidFill>
                  <a:schemeClr val="tx1"/>
                </a:solidFill>
                <a:latin typeface="Calibri" panose="020F0502020204030204" pitchFamily="34" charset="0"/>
                <a:ea typeface="Arial" panose="020B0604020202020204" pitchFamily="34" charset="0"/>
                <a:cs typeface="Times New Roman" panose="02020603050405020304" pitchFamily="18" charset="0"/>
              </a:rPr>
              <a:t> 	 eminent </a:t>
            </a:r>
            <a:r>
              <a:rPr lang="en-US" dirty="0">
                <a:solidFill>
                  <a:schemeClr val="tx1"/>
                </a:solidFill>
                <a:latin typeface="Calibri" panose="020F0502020204030204" pitchFamily="34" charset="0"/>
                <a:ea typeface="Arial" panose="020B0604020202020204" pitchFamily="34" charset="0"/>
                <a:cs typeface="Times New Roman" panose="02020603050405020304" pitchFamily="18" charset="0"/>
              </a:rPr>
              <a:t>domain</a:t>
            </a:r>
          </a:p>
          <a:p>
            <a:pPr marL="0" indent="0">
              <a:spcBef>
                <a:spcPts val="0"/>
              </a:spcBef>
              <a:buClrTx/>
              <a:buNone/>
            </a:pPr>
            <a:r>
              <a:rPr lang="en-US" dirty="0">
                <a:solidFill>
                  <a:schemeClr val="tx1"/>
                </a:solidFill>
                <a:latin typeface="Calibri" panose="020F0502020204030204" pitchFamily="34" charset="0"/>
                <a:ea typeface="Arial" panose="020B0604020202020204" pitchFamily="34" charset="0"/>
                <a:cs typeface="Times New Roman" panose="02020603050405020304" pitchFamily="18" charset="0"/>
              </a:rPr>
              <a:t> </a:t>
            </a:r>
          </a:p>
          <a:p>
            <a:pPr marL="228600" indent="-571500">
              <a:spcBef>
                <a:spcPts val="0"/>
              </a:spcBef>
              <a:buClrTx/>
              <a:buFont typeface="Wingdings" panose="05000000000000000000" pitchFamily="2" charset="2"/>
              <a:buChar char="§"/>
            </a:pPr>
            <a:r>
              <a:rPr lang="en-US" dirty="0">
                <a:solidFill>
                  <a:schemeClr val="tx1"/>
                </a:solidFill>
                <a:latin typeface="Calibri" panose="020F0502020204030204" pitchFamily="34" charset="0"/>
                <a:ea typeface="Arial" panose="020B0604020202020204" pitchFamily="34" charset="0"/>
                <a:cs typeface="Times New Roman" panose="02020603050405020304" pitchFamily="18" charset="0"/>
              </a:rPr>
              <a:t>No civil liability, debt or obligation incurred by a </a:t>
            </a:r>
            <a:r>
              <a:rPr lang="en-US" dirty="0" smtClean="0">
                <a:solidFill>
                  <a:schemeClr val="tx1"/>
                </a:solidFill>
                <a:latin typeface="Calibri" panose="020F0502020204030204" pitchFamily="34" charset="0"/>
                <a:ea typeface="Arial" panose="020B0604020202020204" pitchFamily="34" charset="0"/>
                <a:cs typeface="Times New Roman" panose="02020603050405020304" pitchFamily="18" charset="0"/>
              </a:rPr>
              <a:t>charter</a:t>
            </a:r>
          </a:p>
          <a:p>
            <a:pPr marL="0" indent="0">
              <a:spcBef>
                <a:spcPts val="0"/>
              </a:spcBef>
              <a:buClrTx/>
              <a:buNone/>
            </a:pPr>
            <a:r>
              <a:rPr lang="en-US" dirty="0">
                <a:solidFill>
                  <a:schemeClr val="tx1"/>
                </a:solidFill>
                <a:latin typeface="Calibri" panose="020F0502020204030204" pitchFamily="34" charset="0"/>
                <a:ea typeface="Arial" panose="020B0604020202020204" pitchFamily="34" charset="0"/>
                <a:cs typeface="Times New Roman" panose="02020603050405020304" pitchFamily="18" charset="0"/>
              </a:rPr>
              <a:t> </a:t>
            </a:r>
            <a:r>
              <a:rPr lang="en-US" dirty="0" smtClean="0">
                <a:solidFill>
                  <a:schemeClr val="tx1"/>
                </a:solidFill>
                <a:latin typeface="Calibri" panose="020F0502020204030204" pitchFamily="34" charset="0"/>
                <a:ea typeface="Arial" panose="020B0604020202020204" pitchFamily="34" charset="0"/>
                <a:cs typeface="Times New Roman" panose="02020603050405020304" pitchFamily="18" charset="0"/>
              </a:rPr>
              <a:t>     school </a:t>
            </a:r>
            <a:r>
              <a:rPr lang="en-US" dirty="0">
                <a:solidFill>
                  <a:schemeClr val="tx1"/>
                </a:solidFill>
                <a:latin typeface="Calibri" panose="020F0502020204030204" pitchFamily="34" charset="0"/>
                <a:ea typeface="Arial" panose="020B0604020202020204" pitchFamily="34" charset="0"/>
                <a:cs typeface="Times New Roman" panose="02020603050405020304" pitchFamily="18" charset="0"/>
              </a:rPr>
              <a:t>or board attaches to authorizer</a:t>
            </a:r>
          </a:p>
          <a:p>
            <a:endParaRPr lang="en-US" dirty="0"/>
          </a:p>
        </p:txBody>
      </p:sp>
      <p:sp>
        <p:nvSpPr>
          <p:cNvPr id="4" name="Slide Number Placeholder 3"/>
          <p:cNvSpPr>
            <a:spLocks noGrp="1"/>
          </p:cNvSpPr>
          <p:nvPr>
            <p:ph type="sldNum" sz="quarter" idx="12"/>
          </p:nvPr>
        </p:nvSpPr>
        <p:spPr/>
        <p:txBody>
          <a:bodyPr/>
          <a:lstStyle/>
          <a:p>
            <a:fld id="{91BD7323-49BF-4C97-8773-5EC64C492009}" type="slidenum">
              <a:rPr lang="en-US" smtClean="0"/>
              <a:t>13</a:t>
            </a:fld>
            <a:endParaRPr lang="en-US" dirty="0"/>
          </a:p>
        </p:txBody>
      </p:sp>
    </p:spTree>
    <p:extLst>
      <p:ext uri="{BB962C8B-B14F-4D97-AF65-F5344CB8AC3E}">
        <p14:creationId xmlns:p14="http://schemas.microsoft.com/office/powerpoint/2010/main" val="26481289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bwMode="auto">
          <a:xfrm>
            <a:off x="555625" y="390244"/>
            <a:ext cx="8710838" cy="69560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r>
              <a:rPr lang="en-US" sz="2800" dirty="0" smtClean="0">
                <a:solidFill>
                  <a:schemeClr val="tx1"/>
                </a:solidFill>
                <a:latin typeface="Arial" panose="020B0604020202020204" pitchFamily="34" charset="0"/>
                <a:cs typeface="Arial" panose="020B0604020202020204" pitchFamily="34" charset="0"/>
              </a:rPr>
              <a:t>How Are Public Charter Schools Renewed?</a:t>
            </a:r>
            <a:endParaRPr lang="en-US" altLang="en-US" sz="2800" u="sng" dirty="0" smtClean="0">
              <a:solidFill>
                <a:schemeClr val="tx1"/>
              </a:solidFill>
              <a:latin typeface="Arial" panose="020B0604020202020204" pitchFamily="34" charset="0"/>
              <a:cs typeface="Arial" panose="020B0604020202020204" pitchFamily="34" charset="0"/>
            </a:endParaRPr>
          </a:p>
        </p:txBody>
      </p:sp>
      <p:sp>
        <p:nvSpPr>
          <p:cNvPr id="5" name="Content Placeholder 4"/>
          <p:cNvSpPr>
            <a:spLocks noGrp="1"/>
          </p:cNvSpPr>
          <p:nvPr>
            <p:ph type="body" sz="quarter" idx="13"/>
          </p:nvPr>
        </p:nvSpPr>
        <p:spPr>
          <a:xfrm>
            <a:off x="555625" y="1085850"/>
            <a:ext cx="10133396" cy="5352824"/>
          </a:xfrm>
        </p:spPr>
        <p:txBody>
          <a:bodyPr>
            <a:normAutofit/>
          </a:bodyPr>
          <a:lstStyle/>
          <a:p>
            <a:pPr marL="0" indent="0">
              <a:buNone/>
            </a:pPr>
            <a:r>
              <a:rPr lang="en-US" sz="1800" b="1" u="sng" dirty="0" smtClean="0">
                <a:latin typeface="Arial" panose="020B0604020202020204" pitchFamily="34" charset="0"/>
                <a:cs typeface="Arial" panose="020B0604020202020204" pitchFamily="34" charset="0"/>
              </a:rPr>
              <a:t>Renewal Application</a:t>
            </a:r>
          </a:p>
          <a:p>
            <a:pPr marL="0" indent="0">
              <a:spcBef>
                <a:spcPts val="0"/>
              </a:spcBef>
              <a:buNone/>
            </a:pPr>
            <a:r>
              <a:rPr lang="en-US" sz="1800" dirty="0">
                <a:solidFill>
                  <a:srgbClr val="1F497D"/>
                </a:solidFill>
                <a:latin typeface="Arial" panose="020B0604020202020204" pitchFamily="34" charset="0"/>
                <a:ea typeface="Arial" panose="020B0604020202020204" pitchFamily="34" charset="0"/>
                <a:cs typeface="Arial" panose="020B0604020202020204" pitchFamily="34" charset="0"/>
              </a:rPr>
              <a:t> </a:t>
            </a:r>
            <a:endParaRPr lang="en-US" sz="1800" dirty="0">
              <a:latin typeface="Arial" panose="020B0604020202020204" pitchFamily="34" charset="0"/>
              <a:ea typeface="Arial" panose="020B0604020202020204" pitchFamily="34" charset="0"/>
              <a:cs typeface="Arial" panose="020B0604020202020204" pitchFamily="34" charset="0"/>
            </a:endParaRPr>
          </a:p>
          <a:p>
            <a:pPr marL="0">
              <a:spcBef>
                <a:spcPts val="0"/>
              </a:spcBef>
              <a:buClrTx/>
              <a:buFont typeface="Wingdings" panose="05000000000000000000" pitchFamily="2" charset="2"/>
              <a:buChar char="§"/>
            </a:pPr>
            <a:r>
              <a:rPr lang="en-US" sz="1800" dirty="0">
                <a:solidFill>
                  <a:schemeClr val="tx1"/>
                </a:solidFill>
                <a:latin typeface="Arial" panose="020B0604020202020204" pitchFamily="34" charset="0"/>
                <a:ea typeface="Arial" panose="020B0604020202020204" pitchFamily="34" charset="0"/>
                <a:cs typeface="Arial" panose="020B0604020202020204" pitchFamily="34" charset="0"/>
              </a:rPr>
              <a:t>Renewal may be for 3-5 years, but if less </a:t>
            </a:r>
            <a:r>
              <a:rPr lang="en-US" sz="1800" dirty="0" smtClean="0">
                <a:solidFill>
                  <a:schemeClr val="tx1"/>
                </a:solidFill>
                <a:latin typeface="Arial" panose="020B0604020202020204" pitchFamily="34" charset="0"/>
                <a:ea typeface="Arial" panose="020B0604020202020204" pitchFamily="34" charset="0"/>
                <a:cs typeface="Arial" panose="020B0604020202020204" pitchFamily="34" charset="0"/>
              </a:rPr>
              <a:t>than </a:t>
            </a:r>
            <a:r>
              <a:rPr lang="en-US" sz="1800" dirty="0">
                <a:solidFill>
                  <a:schemeClr val="tx1"/>
                </a:solidFill>
                <a:latin typeface="Arial" panose="020B0604020202020204" pitchFamily="34" charset="0"/>
                <a:ea typeface="Arial" panose="020B0604020202020204" pitchFamily="34" charset="0"/>
                <a:cs typeface="Arial" panose="020B0604020202020204" pitchFamily="34" charset="0"/>
              </a:rPr>
              <a:t>5 years, must be based upon performance</a:t>
            </a:r>
          </a:p>
          <a:p>
            <a:pPr marL="0" indent="0">
              <a:spcBef>
                <a:spcPts val="0"/>
              </a:spcBef>
              <a:buClrTx/>
              <a:buNone/>
            </a:pPr>
            <a:r>
              <a:rPr lang="en-US" sz="1800" dirty="0">
                <a:solidFill>
                  <a:schemeClr val="tx1"/>
                </a:solidFill>
                <a:latin typeface="Arial" panose="020B0604020202020204" pitchFamily="34" charset="0"/>
                <a:ea typeface="Arial" panose="020B0604020202020204" pitchFamily="34" charset="0"/>
                <a:cs typeface="Arial" panose="020B0604020202020204" pitchFamily="34" charset="0"/>
              </a:rPr>
              <a:t> </a:t>
            </a:r>
          </a:p>
          <a:p>
            <a:pPr marL="0">
              <a:spcBef>
                <a:spcPts val="0"/>
              </a:spcBef>
              <a:buClrTx/>
              <a:buFont typeface="Wingdings" panose="05000000000000000000" pitchFamily="2" charset="2"/>
              <a:buChar char="§"/>
            </a:pPr>
            <a:r>
              <a:rPr lang="en-US" sz="1800" dirty="0">
                <a:solidFill>
                  <a:schemeClr val="tx1"/>
                </a:solidFill>
                <a:latin typeface="Arial" panose="020B0604020202020204" pitchFamily="34" charset="0"/>
                <a:ea typeface="Arial" panose="020B0604020202020204" pitchFamily="34" charset="0"/>
                <a:cs typeface="Arial" panose="020B0604020202020204" pitchFamily="34" charset="0"/>
              </a:rPr>
              <a:t>Authorizer required to issue charter performance report one (1) year prior to expiration </a:t>
            </a:r>
            <a:r>
              <a:rPr lang="en-US" sz="1800" dirty="0" smtClean="0">
                <a:solidFill>
                  <a:schemeClr val="tx1"/>
                </a:solidFill>
                <a:latin typeface="Arial" panose="020B0604020202020204" pitchFamily="34" charset="0"/>
                <a:ea typeface="Arial" panose="020B0604020202020204" pitchFamily="34" charset="0"/>
                <a:cs typeface="Arial" panose="020B0604020202020204" pitchFamily="34" charset="0"/>
              </a:rPr>
              <a:t>of</a:t>
            </a:r>
          </a:p>
          <a:p>
            <a:pPr marL="0" indent="0">
              <a:spcBef>
                <a:spcPts val="0"/>
              </a:spcBef>
              <a:buClrTx/>
              <a:buNone/>
            </a:pPr>
            <a:r>
              <a:rPr lang="en-US" sz="1800" dirty="0">
                <a:solidFill>
                  <a:schemeClr val="tx1"/>
                </a:solidFill>
                <a:latin typeface="Arial" panose="020B0604020202020204" pitchFamily="34" charset="0"/>
                <a:ea typeface="Arial" panose="020B0604020202020204" pitchFamily="34" charset="0"/>
                <a:cs typeface="Arial" panose="020B0604020202020204" pitchFamily="34" charset="0"/>
              </a:rPr>
              <a:t> </a:t>
            </a:r>
            <a:r>
              <a:rPr lang="en-US" sz="1800" dirty="0" smtClean="0">
                <a:solidFill>
                  <a:schemeClr val="tx1"/>
                </a:solidFill>
                <a:latin typeface="Arial" panose="020B0604020202020204" pitchFamily="34" charset="0"/>
                <a:ea typeface="Arial" panose="020B0604020202020204" pitchFamily="34" charset="0"/>
                <a:cs typeface="Arial" panose="020B0604020202020204" pitchFamily="34" charset="0"/>
              </a:rPr>
              <a:t>    </a:t>
            </a:r>
            <a:r>
              <a:rPr lang="en-US" sz="1800" dirty="0">
                <a:solidFill>
                  <a:schemeClr val="tx1"/>
                </a:solidFill>
                <a:latin typeface="Arial" panose="020B0604020202020204" pitchFamily="34" charset="0"/>
                <a:ea typeface="Arial" panose="020B0604020202020204" pitchFamily="34" charset="0"/>
                <a:cs typeface="Arial" panose="020B0604020202020204" pitchFamily="34" charset="0"/>
              </a:rPr>
              <a:t>contract</a:t>
            </a:r>
          </a:p>
          <a:p>
            <a:pPr marL="0" indent="0">
              <a:spcBef>
                <a:spcPts val="0"/>
              </a:spcBef>
              <a:buClrTx/>
              <a:buNone/>
            </a:pPr>
            <a:r>
              <a:rPr lang="en-US" sz="1800" dirty="0">
                <a:solidFill>
                  <a:schemeClr val="tx1"/>
                </a:solidFill>
                <a:latin typeface="Arial" panose="020B0604020202020204" pitchFamily="34" charset="0"/>
                <a:ea typeface="Arial" panose="020B0604020202020204" pitchFamily="34" charset="0"/>
                <a:cs typeface="Arial" panose="020B0604020202020204" pitchFamily="34" charset="0"/>
              </a:rPr>
              <a:t> </a:t>
            </a:r>
          </a:p>
          <a:p>
            <a:pPr marL="0">
              <a:spcBef>
                <a:spcPts val="0"/>
              </a:spcBef>
              <a:buClrTx/>
              <a:buFont typeface="Wingdings" panose="05000000000000000000" pitchFamily="2" charset="2"/>
              <a:buChar char="§"/>
            </a:pPr>
            <a:r>
              <a:rPr lang="en-US" sz="1800" dirty="0">
                <a:solidFill>
                  <a:schemeClr val="tx1"/>
                </a:solidFill>
                <a:latin typeface="Arial" panose="020B0604020202020204" pitchFamily="34" charset="0"/>
                <a:ea typeface="Arial" panose="020B0604020202020204" pitchFamily="34" charset="0"/>
                <a:cs typeface="Arial" panose="020B0604020202020204" pitchFamily="34" charset="0"/>
              </a:rPr>
              <a:t>Charter school has opportunity to present additional evidence in support of renewal</a:t>
            </a:r>
          </a:p>
          <a:p>
            <a:pPr marL="0" indent="0">
              <a:spcBef>
                <a:spcPts val="0"/>
              </a:spcBef>
              <a:buClrTx/>
              <a:buNone/>
            </a:pPr>
            <a:r>
              <a:rPr lang="en-US" sz="1800" dirty="0">
                <a:solidFill>
                  <a:schemeClr val="tx1"/>
                </a:solidFill>
                <a:latin typeface="Arial" panose="020B0604020202020204" pitchFamily="34" charset="0"/>
                <a:ea typeface="Arial" panose="020B0604020202020204" pitchFamily="34" charset="0"/>
                <a:cs typeface="Arial" panose="020B0604020202020204" pitchFamily="34" charset="0"/>
              </a:rPr>
              <a:t> </a:t>
            </a:r>
          </a:p>
          <a:p>
            <a:pPr marL="0">
              <a:spcBef>
                <a:spcPts val="0"/>
              </a:spcBef>
              <a:buClrTx/>
              <a:buFont typeface="Wingdings" panose="05000000000000000000" pitchFamily="2" charset="2"/>
              <a:buChar char="§"/>
            </a:pPr>
            <a:r>
              <a:rPr lang="en-US" sz="1800" dirty="0">
                <a:solidFill>
                  <a:schemeClr val="tx1"/>
                </a:solidFill>
                <a:latin typeface="Arial" panose="020B0604020202020204" pitchFamily="34" charset="0"/>
                <a:ea typeface="Arial" panose="020B0604020202020204" pitchFamily="34" charset="0"/>
                <a:cs typeface="Arial" panose="020B0604020202020204" pitchFamily="34" charset="0"/>
              </a:rPr>
              <a:t>Renewal application must be filed no later than 6 months prior to expiration</a:t>
            </a:r>
          </a:p>
          <a:p>
            <a:pPr marL="0">
              <a:spcBef>
                <a:spcPts val="0"/>
              </a:spcBef>
              <a:buClrTx/>
              <a:buFont typeface="Wingdings" panose="05000000000000000000" pitchFamily="2" charset="2"/>
              <a:buChar char="§"/>
            </a:pPr>
            <a:endParaRPr lang="en-US" sz="1800" dirty="0">
              <a:solidFill>
                <a:schemeClr val="tx1"/>
              </a:solidFill>
              <a:latin typeface="Arial" panose="020B0604020202020204" pitchFamily="34" charset="0"/>
              <a:ea typeface="Arial" panose="020B0604020202020204" pitchFamily="34" charset="0"/>
              <a:cs typeface="Arial" panose="020B0604020202020204" pitchFamily="34" charset="0"/>
            </a:endParaRPr>
          </a:p>
          <a:p>
            <a:pPr marL="0">
              <a:spcBef>
                <a:spcPts val="0"/>
              </a:spcBef>
              <a:buClrTx/>
              <a:buFont typeface="Wingdings" panose="05000000000000000000" pitchFamily="2" charset="2"/>
              <a:buChar char="§"/>
            </a:pPr>
            <a:r>
              <a:rPr lang="en-US" sz="1800" dirty="0">
                <a:solidFill>
                  <a:schemeClr val="tx1"/>
                </a:solidFill>
                <a:latin typeface="Arial" panose="020B0604020202020204" pitchFamily="34" charset="0"/>
                <a:ea typeface="Arial" panose="020B0604020202020204" pitchFamily="34" charset="0"/>
                <a:cs typeface="Arial" panose="020B0604020202020204" pitchFamily="34" charset="0"/>
              </a:rPr>
              <a:t>Authorizer’s decision must be based upon evidence of performance, fiscal management, </a:t>
            </a:r>
            <a:endParaRPr lang="en-US" sz="1800" dirty="0" smtClean="0">
              <a:solidFill>
                <a:schemeClr val="tx1"/>
              </a:solidFill>
              <a:latin typeface="Arial" panose="020B0604020202020204" pitchFamily="34" charset="0"/>
              <a:ea typeface="Arial" panose="020B0604020202020204" pitchFamily="34" charset="0"/>
              <a:cs typeface="Arial" panose="020B0604020202020204" pitchFamily="34" charset="0"/>
            </a:endParaRPr>
          </a:p>
          <a:p>
            <a:pPr marL="0" indent="0">
              <a:spcBef>
                <a:spcPts val="0"/>
              </a:spcBef>
              <a:buClrTx/>
              <a:buNone/>
            </a:pPr>
            <a:r>
              <a:rPr lang="en-US" sz="1800" dirty="0">
                <a:solidFill>
                  <a:schemeClr val="tx1"/>
                </a:solidFill>
                <a:latin typeface="Arial" panose="020B0604020202020204" pitchFamily="34" charset="0"/>
                <a:ea typeface="Arial" panose="020B0604020202020204" pitchFamily="34" charset="0"/>
                <a:cs typeface="Arial" panose="020B0604020202020204" pitchFamily="34" charset="0"/>
              </a:rPr>
              <a:t> </a:t>
            </a:r>
            <a:r>
              <a:rPr lang="en-US" sz="1800" dirty="0" smtClean="0">
                <a:solidFill>
                  <a:schemeClr val="tx1"/>
                </a:solidFill>
                <a:latin typeface="Arial" panose="020B0604020202020204" pitchFamily="34" charset="0"/>
                <a:ea typeface="Arial" panose="020B0604020202020204" pitchFamily="34" charset="0"/>
                <a:cs typeface="Arial" panose="020B0604020202020204" pitchFamily="34" charset="0"/>
              </a:rPr>
              <a:t>    contract terms and </a:t>
            </a:r>
            <a:r>
              <a:rPr lang="en-US" sz="1800" dirty="0">
                <a:solidFill>
                  <a:schemeClr val="tx1"/>
                </a:solidFill>
                <a:latin typeface="Arial" panose="020B0604020202020204" pitchFamily="34" charset="0"/>
                <a:ea typeface="Arial" panose="020B0604020202020204" pitchFamily="34" charset="0"/>
                <a:cs typeface="Arial" panose="020B0604020202020204" pitchFamily="34" charset="0"/>
              </a:rPr>
              <a:t>violation of any law</a:t>
            </a:r>
          </a:p>
          <a:p>
            <a:pPr marL="0">
              <a:spcBef>
                <a:spcPts val="0"/>
              </a:spcBef>
              <a:buClrTx/>
              <a:buFont typeface="Wingdings" panose="05000000000000000000" pitchFamily="2" charset="2"/>
              <a:buChar char="§"/>
            </a:pPr>
            <a:endParaRPr lang="en-US" sz="1800" dirty="0">
              <a:solidFill>
                <a:schemeClr val="tx1"/>
              </a:solidFill>
              <a:latin typeface="Arial" panose="020B0604020202020204" pitchFamily="34" charset="0"/>
              <a:ea typeface="Arial" panose="020B0604020202020204" pitchFamily="34" charset="0"/>
              <a:cs typeface="Arial" panose="020B0604020202020204" pitchFamily="34" charset="0"/>
            </a:endParaRPr>
          </a:p>
          <a:p>
            <a:pPr marL="0">
              <a:spcBef>
                <a:spcPts val="0"/>
              </a:spcBef>
              <a:buClrTx/>
              <a:buFont typeface="Wingdings" panose="05000000000000000000" pitchFamily="2" charset="2"/>
              <a:buChar char="§"/>
            </a:pPr>
            <a:r>
              <a:rPr lang="en-US" sz="1800" dirty="0" smtClean="0">
                <a:solidFill>
                  <a:schemeClr val="tx1"/>
                </a:solidFill>
                <a:latin typeface="Arial" panose="020B0604020202020204" pitchFamily="34" charset="0"/>
                <a:ea typeface="Arial" panose="020B0604020202020204" pitchFamily="34" charset="0"/>
                <a:cs typeface="Arial" panose="020B0604020202020204" pitchFamily="34" charset="0"/>
              </a:rPr>
              <a:t>Health </a:t>
            </a:r>
            <a:r>
              <a:rPr lang="en-US" sz="1800" dirty="0">
                <a:solidFill>
                  <a:schemeClr val="tx1"/>
                </a:solidFill>
                <a:latin typeface="Arial" panose="020B0604020202020204" pitchFamily="34" charset="0"/>
                <a:ea typeface="Arial" panose="020B0604020202020204" pitchFamily="34" charset="0"/>
                <a:cs typeface="Arial" panose="020B0604020202020204" pitchFamily="34" charset="0"/>
              </a:rPr>
              <a:t>and safety violation by a charter permits immediate revocation by an authorizer</a:t>
            </a:r>
          </a:p>
          <a:p>
            <a:pPr marL="0">
              <a:spcBef>
                <a:spcPts val="0"/>
              </a:spcBef>
              <a:buClrTx/>
              <a:buFont typeface="Wingdings" panose="05000000000000000000" pitchFamily="2" charset="2"/>
              <a:buChar char="§"/>
            </a:pPr>
            <a:endParaRPr lang="en-US" sz="1800" dirty="0">
              <a:solidFill>
                <a:schemeClr val="tx1"/>
              </a:solidFill>
              <a:latin typeface="Arial" panose="020B0604020202020204" pitchFamily="34" charset="0"/>
              <a:ea typeface="Arial" panose="020B0604020202020204" pitchFamily="34" charset="0"/>
              <a:cs typeface="Arial" panose="020B0604020202020204" pitchFamily="34" charset="0"/>
            </a:endParaRPr>
          </a:p>
          <a:p>
            <a:pPr>
              <a:buClrTx/>
              <a:buFont typeface="Wingdings" panose="05000000000000000000" pitchFamily="2" charset="2"/>
              <a:buChar char="§"/>
            </a:pPr>
            <a:r>
              <a:rPr lang="en-US" sz="1800" dirty="0">
                <a:solidFill>
                  <a:schemeClr val="tx1"/>
                </a:solidFill>
                <a:latin typeface="Arial" panose="020B0604020202020204" pitchFamily="34" charset="0"/>
                <a:ea typeface="Arial" panose="020B0604020202020204" pitchFamily="34" charset="0"/>
                <a:cs typeface="Arial" panose="020B0604020202020204" pitchFamily="34" charset="0"/>
              </a:rPr>
              <a:t>Closure protocol must be developed by authorizer</a:t>
            </a:r>
            <a:endParaRPr lang="en-US" sz="1800" b="1" u="sng" dirty="0">
              <a:solidFill>
                <a:schemeClr val="tx1"/>
              </a:solidFill>
              <a:latin typeface="Arial" panose="020B0604020202020204" pitchFamily="34" charset="0"/>
              <a:cs typeface="Arial" panose="020B0604020202020204" pitchFamily="34" charset="0"/>
            </a:endParaRPr>
          </a:p>
          <a:p>
            <a:pPr marL="0" indent="0">
              <a:buNone/>
            </a:pPr>
            <a:endParaRPr lang="en-US" sz="1600" dirty="0">
              <a:latin typeface="Arial" panose="020B0604020202020204" pitchFamily="34" charset="0"/>
              <a:cs typeface="Arial" panose="020B0604020202020204" pitchFamily="34" charset="0"/>
            </a:endParaRPr>
          </a:p>
          <a:p>
            <a:pPr>
              <a:buClrTx/>
            </a:pPr>
            <a:endParaRPr lang="en-US" sz="1600" dirty="0" smtClean="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91BD7323-49BF-4C97-8773-5EC64C492009}" type="slidenum">
              <a:rPr lang="en-US" smtClean="0"/>
              <a:t>14</a:t>
            </a:fld>
            <a:endParaRPr lang="en-US" dirty="0"/>
          </a:p>
        </p:txBody>
      </p:sp>
    </p:spTree>
    <p:extLst>
      <p:ext uri="{BB962C8B-B14F-4D97-AF65-F5344CB8AC3E}">
        <p14:creationId xmlns:p14="http://schemas.microsoft.com/office/powerpoint/2010/main" val="13191376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bwMode="auto">
          <a:xfrm>
            <a:off x="555625" y="390244"/>
            <a:ext cx="8710838" cy="69560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r>
              <a:rPr lang="en-US" altLang="en-US" sz="2800" dirty="0" smtClean="0">
                <a:solidFill>
                  <a:schemeClr val="tx1"/>
                </a:solidFill>
                <a:latin typeface="Arial" panose="020B0604020202020204" pitchFamily="34" charset="0"/>
                <a:cs typeface="Arial" panose="020B0604020202020204" pitchFamily="34" charset="0"/>
              </a:rPr>
              <a:t>What are Conversion Charter Schools?</a:t>
            </a:r>
            <a:endParaRPr lang="en-US" altLang="en-US" sz="2800" u="sng" dirty="0" smtClean="0">
              <a:solidFill>
                <a:schemeClr val="tx1"/>
              </a:solidFill>
              <a:latin typeface="Arial" panose="020B0604020202020204" pitchFamily="34" charset="0"/>
              <a:cs typeface="Arial" panose="020B0604020202020204" pitchFamily="34" charset="0"/>
            </a:endParaRPr>
          </a:p>
        </p:txBody>
      </p:sp>
      <p:sp>
        <p:nvSpPr>
          <p:cNvPr id="5" name="Content Placeholder 4"/>
          <p:cNvSpPr>
            <a:spLocks noGrp="1"/>
          </p:cNvSpPr>
          <p:nvPr>
            <p:ph type="body" sz="quarter" idx="13"/>
          </p:nvPr>
        </p:nvSpPr>
        <p:spPr>
          <a:xfrm>
            <a:off x="555624" y="945931"/>
            <a:ext cx="9802321" cy="5492743"/>
          </a:xfrm>
        </p:spPr>
        <p:txBody>
          <a:bodyPr>
            <a:noAutofit/>
          </a:bodyPr>
          <a:lstStyle/>
          <a:p>
            <a:pPr marL="0" indent="0">
              <a:buNone/>
            </a:pPr>
            <a:endParaRPr lang="en-US" sz="1600" b="1" u="sng" dirty="0" smtClean="0">
              <a:solidFill>
                <a:schemeClr val="tx1"/>
              </a:solidFill>
              <a:latin typeface="Arial" panose="020B0604020202020204" pitchFamily="34" charset="0"/>
              <a:cs typeface="Arial" panose="020B0604020202020204" pitchFamily="34" charset="0"/>
            </a:endParaRPr>
          </a:p>
          <a:p>
            <a:pPr marL="0" indent="0">
              <a:buNone/>
            </a:pPr>
            <a:r>
              <a:rPr lang="en-US" sz="2000" b="1" u="sng" dirty="0" smtClean="0">
                <a:solidFill>
                  <a:schemeClr val="tx1"/>
                </a:solidFill>
                <a:latin typeface="Arial" panose="020B0604020202020204" pitchFamily="34" charset="0"/>
                <a:cs typeface="Arial" panose="020B0604020202020204" pitchFamily="34" charset="0"/>
              </a:rPr>
              <a:t>Conversion </a:t>
            </a:r>
            <a:r>
              <a:rPr lang="en-US" sz="2000" b="1" u="sng" dirty="0">
                <a:solidFill>
                  <a:schemeClr val="tx1"/>
                </a:solidFill>
                <a:latin typeface="Arial" panose="020B0604020202020204" pitchFamily="34" charset="0"/>
                <a:cs typeface="Arial" panose="020B0604020202020204" pitchFamily="34" charset="0"/>
              </a:rPr>
              <a:t>of Public School to </a:t>
            </a:r>
            <a:r>
              <a:rPr lang="en-US" sz="2000" b="1" u="sng" dirty="0" smtClean="0">
                <a:solidFill>
                  <a:schemeClr val="tx1"/>
                </a:solidFill>
                <a:latin typeface="Arial" panose="020B0604020202020204" pitchFamily="34" charset="0"/>
                <a:cs typeface="Arial" panose="020B0604020202020204" pitchFamily="34" charset="0"/>
              </a:rPr>
              <a:t>Public Charter School</a:t>
            </a:r>
          </a:p>
          <a:p>
            <a:pPr marL="0" indent="0">
              <a:spcBef>
                <a:spcPts val="0"/>
              </a:spcBef>
              <a:buNone/>
            </a:pPr>
            <a:r>
              <a:rPr lang="en-US" sz="2000" dirty="0">
                <a:solidFill>
                  <a:srgbClr val="000000"/>
                </a:solidFill>
                <a:latin typeface="Arial" panose="020B0604020202020204" pitchFamily="34" charset="0"/>
                <a:ea typeface="Arial" panose="020B0604020202020204" pitchFamily="34" charset="0"/>
                <a:cs typeface="Arial" panose="020B0604020202020204" pitchFamily="34" charset="0"/>
              </a:rPr>
              <a:t> </a:t>
            </a:r>
            <a:endParaRPr lang="en-US" sz="2000" dirty="0">
              <a:latin typeface="Arial" panose="020B0604020202020204" pitchFamily="34" charset="0"/>
              <a:ea typeface="Arial" panose="020B0604020202020204" pitchFamily="34" charset="0"/>
              <a:cs typeface="Arial" panose="020B0604020202020204" pitchFamily="34" charset="0"/>
            </a:endParaRPr>
          </a:p>
          <a:p>
            <a:pPr marL="0" indent="0">
              <a:spcBef>
                <a:spcPts val="0"/>
              </a:spcBef>
              <a:buNone/>
            </a:pPr>
            <a:r>
              <a:rPr lang="en-US" sz="2000" dirty="0">
                <a:solidFill>
                  <a:srgbClr val="000000"/>
                </a:solidFill>
                <a:latin typeface="Arial" panose="020B0604020202020204" pitchFamily="34" charset="0"/>
                <a:ea typeface="Arial" panose="020B0604020202020204" pitchFamily="34" charset="0"/>
                <a:cs typeface="Arial" panose="020B0604020202020204" pitchFamily="34" charset="0"/>
              </a:rPr>
              <a:t>An existing public school may be converted to a charter school if:</a:t>
            </a:r>
            <a:endParaRPr lang="en-US" sz="2000" dirty="0">
              <a:latin typeface="Arial" panose="020B0604020202020204" pitchFamily="34" charset="0"/>
              <a:ea typeface="Arial" panose="020B0604020202020204" pitchFamily="34" charset="0"/>
              <a:cs typeface="Arial" panose="020B0604020202020204" pitchFamily="34" charset="0"/>
            </a:endParaRPr>
          </a:p>
          <a:p>
            <a:pPr marL="0" indent="0">
              <a:spcBef>
                <a:spcPts val="0"/>
              </a:spcBef>
              <a:buNone/>
            </a:pPr>
            <a:r>
              <a:rPr lang="en-US" sz="2000" dirty="0">
                <a:solidFill>
                  <a:srgbClr val="000000"/>
                </a:solidFill>
                <a:latin typeface="Arial" panose="020B0604020202020204" pitchFamily="34" charset="0"/>
                <a:ea typeface="Arial" panose="020B0604020202020204" pitchFamily="34" charset="0"/>
                <a:cs typeface="Arial" panose="020B0604020202020204" pitchFamily="34" charset="0"/>
              </a:rPr>
              <a:t> </a:t>
            </a:r>
            <a:endParaRPr lang="en-US" sz="2000" dirty="0">
              <a:latin typeface="Arial" panose="020B0604020202020204" pitchFamily="34" charset="0"/>
              <a:ea typeface="Arial" panose="020B0604020202020204" pitchFamily="34" charset="0"/>
              <a:cs typeface="Arial" panose="020B0604020202020204" pitchFamily="34" charset="0"/>
            </a:endParaRPr>
          </a:p>
          <a:p>
            <a:pPr lvl="0">
              <a:spcBef>
                <a:spcPts val="0"/>
              </a:spcBef>
              <a:buClrTx/>
              <a:buFont typeface="Wingdings" panose="05000000000000000000" pitchFamily="2" charset="2"/>
              <a:buChar char="§"/>
            </a:pPr>
            <a:r>
              <a:rPr lang="en-US" sz="2000" dirty="0" smtClean="0">
                <a:solidFill>
                  <a:srgbClr val="000000"/>
                </a:solidFill>
                <a:latin typeface="Arial" panose="020B0604020202020204" pitchFamily="34" charset="0"/>
                <a:ea typeface="Arial" panose="020B0604020202020204" pitchFamily="34" charset="0"/>
                <a:cs typeface="Arial" panose="020B0604020202020204" pitchFamily="34" charset="0"/>
              </a:rPr>
              <a:t>It </a:t>
            </a:r>
            <a:r>
              <a:rPr lang="en-US" sz="2000" dirty="0">
                <a:solidFill>
                  <a:srgbClr val="000000"/>
                </a:solidFill>
                <a:latin typeface="Arial" panose="020B0604020202020204" pitchFamily="34" charset="0"/>
                <a:ea typeface="Arial" panose="020B0604020202020204" pitchFamily="34" charset="0"/>
                <a:cs typeface="Arial" panose="020B0604020202020204" pitchFamily="34" charset="0"/>
              </a:rPr>
              <a:t>is in the lowest 5% of all schools and 60% of parents/guardians petition to convert; OR</a:t>
            </a:r>
            <a:endParaRPr lang="en-US" sz="2000" dirty="0">
              <a:latin typeface="Arial" panose="020B0604020202020204" pitchFamily="34" charset="0"/>
              <a:ea typeface="Arial" panose="020B0604020202020204" pitchFamily="34" charset="0"/>
              <a:cs typeface="Arial" panose="020B0604020202020204" pitchFamily="34" charset="0"/>
            </a:endParaRPr>
          </a:p>
          <a:p>
            <a:pPr lvl="0">
              <a:spcBef>
                <a:spcPts val="0"/>
              </a:spcBef>
              <a:buClrTx/>
              <a:buFont typeface="Wingdings" panose="05000000000000000000" pitchFamily="2" charset="2"/>
              <a:buChar char="§"/>
            </a:pPr>
            <a:r>
              <a:rPr lang="en-US" sz="2000" dirty="0">
                <a:solidFill>
                  <a:srgbClr val="000000"/>
                </a:solidFill>
                <a:latin typeface="Arial" panose="020B0604020202020204" pitchFamily="34" charset="0"/>
                <a:ea typeface="Arial" panose="020B0604020202020204" pitchFamily="34" charset="0"/>
                <a:cs typeface="Arial" panose="020B0604020202020204" pitchFamily="34" charset="0"/>
              </a:rPr>
              <a:t>It is not in the lowest 5%, 60% of parents/guardians petition to convert and the local board votes to convert; OR</a:t>
            </a:r>
            <a:endParaRPr lang="en-US" sz="2000" dirty="0">
              <a:latin typeface="Arial" panose="020B0604020202020204" pitchFamily="34" charset="0"/>
              <a:ea typeface="Arial" panose="020B0604020202020204" pitchFamily="34" charset="0"/>
              <a:cs typeface="Arial" panose="020B0604020202020204" pitchFamily="34" charset="0"/>
            </a:endParaRPr>
          </a:p>
          <a:p>
            <a:pPr lvl="0">
              <a:spcBef>
                <a:spcPts val="0"/>
              </a:spcBef>
              <a:buClrTx/>
              <a:buFont typeface="Wingdings" panose="05000000000000000000" pitchFamily="2" charset="2"/>
              <a:buChar char="§"/>
            </a:pPr>
            <a:r>
              <a:rPr lang="en-US" sz="2000" dirty="0" smtClean="0">
                <a:solidFill>
                  <a:srgbClr val="000000"/>
                </a:solidFill>
                <a:latin typeface="Arial" panose="020B0604020202020204" pitchFamily="34" charset="0"/>
                <a:ea typeface="Arial" panose="020B0604020202020204" pitchFamily="34" charset="0"/>
                <a:cs typeface="Arial" panose="020B0604020202020204" pitchFamily="34" charset="0"/>
              </a:rPr>
              <a:t>Local </a:t>
            </a:r>
            <a:r>
              <a:rPr lang="en-US" sz="2000" dirty="0">
                <a:solidFill>
                  <a:srgbClr val="000000"/>
                </a:solidFill>
                <a:latin typeface="Arial" panose="020B0604020202020204" pitchFamily="34" charset="0"/>
                <a:ea typeface="Arial" panose="020B0604020202020204" pitchFamily="34" charset="0"/>
                <a:cs typeface="Arial" panose="020B0604020202020204" pitchFamily="34" charset="0"/>
              </a:rPr>
              <a:t>board votes to convert an existing school.</a:t>
            </a:r>
            <a:endParaRPr lang="en-US" sz="2000" dirty="0">
              <a:latin typeface="Arial" panose="020B0604020202020204" pitchFamily="34" charset="0"/>
              <a:ea typeface="Arial" panose="020B0604020202020204" pitchFamily="34" charset="0"/>
              <a:cs typeface="Arial" panose="020B0604020202020204" pitchFamily="34" charset="0"/>
            </a:endParaRPr>
          </a:p>
          <a:p>
            <a:pPr marL="0" indent="0">
              <a:spcBef>
                <a:spcPts val="0"/>
              </a:spcBef>
              <a:buClrTx/>
              <a:buNone/>
            </a:pPr>
            <a:r>
              <a:rPr lang="en-US" sz="2000" dirty="0">
                <a:solidFill>
                  <a:srgbClr val="000000"/>
                </a:solidFill>
                <a:latin typeface="Arial" panose="020B0604020202020204" pitchFamily="34" charset="0"/>
                <a:ea typeface="Arial" panose="020B0604020202020204" pitchFamily="34" charset="0"/>
                <a:cs typeface="Arial" panose="020B0604020202020204" pitchFamily="34" charset="0"/>
              </a:rPr>
              <a:t> </a:t>
            </a:r>
            <a:endParaRPr lang="en-US" sz="2000" dirty="0">
              <a:latin typeface="Arial" panose="020B0604020202020204" pitchFamily="34" charset="0"/>
              <a:ea typeface="Arial" panose="020B0604020202020204" pitchFamily="34" charset="0"/>
              <a:cs typeface="Arial" panose="020B0604020202020204" pitchFamily="34" charset="0"/>
            </a:endParaRPr>
          </a:p>
          <a:p>
            <a:pPr>
              <a:spcBef>
                <a:spcPts val="0"/>
              </a:spcBef>
              <a:buClrTx/>
              <a:buFont typeface="Wingdings" panose="05000000000000000000" pitchFamily="2" charset="2"/>
              <a:buChar char="Ø"/>
            </a:pPr>
            <a:r>
              <a:rPr lang="en-US" sz="2000" dirty="0">
                <a:solidFill>
                  <a:srgbClr val="000000"/>
                </a:solidFill>
                <a:latin typeface="Arial" panose="020B0604020202020204" pitchFamily="34" charset="0"/>
                <a:ea typeface="Arial" panose="020B0604020202020204" pitchFamily="34" charset="0"/>
                <a:cs typeface="Arial" panose="020B0604020202020204" pitchFamily="34" charset="0"/>
              </a:rPr>
              <a:t>Conversion charters hire own employees like a traditional charter school.</a:t>
            </a:r>
            <a:endParaRPr lang="en-US" sz="2000" dirty="0">
              <a:latin typeface="Arial" panose="020B0604020202020204" pitchFamily="34" charset="0"/>
              <a:ea typeface="Arial" panose="020B0604020202020204" pitchFamily="34" charset="0"/>
              <a:cs typeface="Arial" panose="020B0604020202020204" pitchFamily="34" charset="0"/>
            </a:endParaRPr>
          </a:p>
          <a:p>
            <a:pPr marL="0" indent="0">
              <a:spcBef>
                <a:spcPts val="0"/>
              </a:spcBef>
              <a:buClrTx/>
              <a:buNone/>
            </a:pPr>
            <a:r>
              <a:rPr lang="en-US" sz="2000" dirty="0">
                <a:solidFill>
                  <a:srgbClr val="000000"/>
                </a:solidFill>
                <a:latin typeface="Arial" panose="020B0604020202020204" pitchFamily="34" charset="0"/>
                <a:ea typeface="Arial" panose="020B0604020202020204" pitchFamily="34" charset="0"/>
                <a:cs typeface="Arial" panose="020B0604020202020204" pitchFamily="34" charset="0"/>
              </a:rPr>
              <a:t> </a:t>
            </a:r>
            <a:endParaRPr lang="en-US" sz="2000" dirty="0">
              <a:latin typeface="Arial" panose="020B0604020202020204" pitchFamily="34" charset="0"/>
              <a:ea typeface="Arial" panose="020B0604020202020204" pitchFamily="34" charset="0"/>
              <a:cs typeface="Arial" panose="020B0604020202020204" pitchFamily="34" charset="0"/>
            </a:endParaRPr>
          </a:p>
          <a:p>
            <a:pPr>
              <a:spcBef>
                <a:spcPts val="0"/>
              </a:spcBef>
              <a:buClrTx/>
              <a:buFont typeface="Wingdings" panose="05000000000000000000" pitchFamily="2" charset="2"/>
              <a:buChar char="Ø"/>
            </a:pPr>
            <a:r>
              <a:rPr lang="en-US" sz="2000" dirty="0">
                <a:solidFill>
                  <a:srgbClr val="000000"/>
                </a:solidFill>
                <a:latin typeface="Arial" panose="020B0604020202020204" pitchFamily="34" charset="0"/>
                <a:ea typeface="Arial" panose="020B0604020202020204" pitchFamily="34" charset="0"/>
                <a:cs typeface="Arial" panose="020B0604020202020204" pitchFamily="34" charset="0"/>
              </a:rPr>
              <a:t>Conversion charter schools are housed in the same school facility and use existing assets in the </a:t>
            </a:r>
            <a:r>
              <a:rPr lang="en-US" sz="2000" dirty="0" smtClean="0">
                <a:solidFill>
                  <a:srgbClr val="000000"/>
                </a:solidFill>
                <a:latin typeface="Arial" panose="020B0604020202020204" pitchFamily="34" charset="0"/>
                <a:ea typeface="Arial" panose="020B0604020202020204" pitchFamily="34" charset="0"/>
                <a:cs typeface="Arial" panose="020B0604020202020204" pitchFamily="34" charset="0"/>
              </a:rPr>
              <a:t>school.</a:t>
            </a:r>
            <a:endParaRPr lang="en-US" sz="2000" dirty="0">
              <a:latin typeface="Arial" panose="020B0604020202020204" pitchFamily="34" charset="0"/>
              <a:ea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91BD7323-49BF-4C97-8773-5EC64C492009}" type="slidenum">
              <a:rPr lang="en-US" smtClean="0"/>
              <a:t>15</a:t>
            </a:fld>
            <a:endParaRPr lang="en-US" dirty="0"/>
          </a:p>
        </p:txBody>
      </p:sp>
    </p:spTree>
    <p:extLst>
      <p:ext uri="{BB962C8B-B14F-4D97-AF65-F5344CB8AC3E}">
        <p14:creationId xmlns:p14="http://schemas.microsoft.com/office/powerpoint/2010/main" val="22832830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bwMode="auto">
          <a:xfrm>
            <a:off x="555625" y="390244"/>
            <a:ext cx="8710838" cy="69560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r>
              <a:rPr lang="en-US" sz="2800" dirty="0" smtClean="0">
                <a:solidFill>
                  <a:schemeClr val="tx1"/>
                </a:solidFill>
                <a:latin typeface="Arial" panose="020B0604020202020204" pitchFamily="34" charset="0"/>
                <a:cs typeface="Arial" panose="020B0604020202020204" pitchFamily="34" charset="0"/>
              </a:rPr>
              <a:t>How Will Public Charter Schools Affect Educators?</a:t>
            </a:r>
            <a:endParaRPr lang="en-US" altLang="en-US" sz="2800" u="sng" dirty="0" smtClean="0">
              <a:solidFill>
                <a:schemeClr val="tx1"/>
              </a:solidFill>
              <a:latin typeface="Arial" panose="020B0604020202020204" pitchFamily="34" charset="0"/>
              <a:cs typeface="Arial" panose="020B0604020202020204" pitchFamily="34" charset="0"/>
            </a:endParaRPr>
          </a:p>
        </p:txBody>
      </p:sp>
      <p:sp>
        <p:nvSpPr>
          <p:cNvPr id="5" name="Content Placeholder 4"/>
          <p:cNvSpPr>
            <a:spLocks noGrp="1"/>
          </p:cNvSpPr>
          <p:nvPr>
            <p:ph type="body" sz="quarter" idx="13"/>
          </p:nvPr>
        </p:nvSpPr>
        <p:spPr>
          <a:xfrm>
            <a:off x="555624" y="898634"/>
            <a:ext cx="10322583" cy="5540040"/>
          </a:xfrm>
        </p:spPr>
        <p:txBody>
          <a:bodyPr>
            <a:normAutofit/>
          </a:bodyPr>
          <a:lstStyle/>
          <a:p>
            <a:pPr marL="0" indent="0">
              <a:spcBef>
                <a:spcPts val="0"/>
              </a:spcBef>
              <a:buNone/>
            </a:pPr>
            <a:endParaRPr lang="en-US" sz="2000" b="1" u="sng" dirty="0" smtClean="0">
              <a:solidFill>
                <a:srgbClr val="000000"/>
              </a:solidFill>
              <a:latin typeface="Arial" panose="020B0604020202020204" pitchFamily="34" charset="0"/>
              <a:ea typeface="Arial" panose="020B0604020202020204" pitchFamily="34" charset="0"/>
              <a:cs typeface="Arial" panose="020B0604020202020204" pitchFamily="34" charset="0"/>
            </a:endParaRPr>
          </a:p>
          <a:p>
            <a:pPr marL="0" indent="0">
              <a:spcBef>
                <a:spcPts val="0"/>
              </a:spcBef>
              <a:buNone/>
            </a:pPr>
            <a:r>
              <a:rPr lang="en-US" sz="2000" b="1" u="sng" dirty="0" smtClean="0">
                <a:solidFill>
                  <a:srgbClr val="000000"/>
                </a:solidFill>
                <a:latin typeface="Arial" panose="020B0604020202020204" pitchFamily="34" charset="0"/>
                <a:ea typeface="Arial" panose="020B0604020202020204" pitchFamily="34" charset="0"/>
                <a:cs typeface="Arial" panose="020B0604020202020204" pitchFamily="34" charset="0"/>
              </a:rPr>
              <a:t>Retirement/Labor</a:t>
            </a:r>
            <a:endParaRPr lang="en-US" sz="2000" b="1" u="sng" dirty="0">
              <a:latin typeface="Arial" panose="020B0604020202020204" pitchFamily="34" charset="0"/>
              <a:ea typeface="Arial" panose="020B0604020202020204" pitchFamily="34" charset="0"/>
              <a:cs typeface="Arial" panose="020B0604020202020204" pitchFamily="34" charset="0"/>
            </a:endParaRPr>
          </a:p>
          <a:p>
            <a:pPr marL="0" indent="0">
              <a:spcBef>
                <a:spcPts val="0"/>
              </a:spcBef>
              <a:buNone/>
            </a:pPr>
            <a:r>
              <a:rPr lang="en-US" sz="2000" dirty="0">
                <a:solidFill>
                  <a:srgbClr val="000000"/>
                </a:solidFill>
                <a:latin typeface="Arial" panose="020B0604020202020204" pitchFamily="34" charset="0"/>
                <a:ea typeface="Arial" panose="020B0604020202020204" pitchFamily="34" charset="0"/>
                <a:cs typeface="Arial" panose="020B0604020202020204" pitchFamily="34" charset="0"/>
              </a:rPr>
              <a:t> </a:t>
            </a:r>
            <a:endParaRPr lang="en-US" sz="2000" dirty="0">
              <a:latin typeface="Arial" panose="020B0604020202020204" pitchFamily="34" charset="0"/>
              <a:ea typeface="Arial" panose="020B0604020202020204" pitchFamily="34" charset="0"/>
              <a:cs typeface="Arial" panose="020B0604020202020204" pitchFamily="34" charset="0"/>
            </a:endParaRPr>
          </a:p>
          <a:p>
            <a:pPr marL="0">
              <a:spcBef>
                <a:spcPts val="0"/>
              </a:spcBef>
              <a:buClrTx/>
              <a:buFont typeface="Wingdings" panose="05000000000000000000" pitchFamily="2" charset="2"/>
              <a:buChar char="Ø"/>
            </a:pPr>
            <a:r>
              <a:rPr lang="en-US" sz="2000" dirty="0" smtClean="0">
                <a:solidFill>
                  <a:srgbClr val="000000"/>
                </a:solidFill>
                <a:latin typeface="Arial" panose="020B0604020202020204" pitchFamily="34" charset="0"/>
                <a:ea typeface="Arial" panose="020B0604020202020204" pitchFamily="34" charset="0"/>
                <a:cs typeface="Arial" panose="020B0604020202020204" pitchFamily="34" charset="0"/>
              </a:rPr>
              <a:t>Charter </a:t>
            </a:r>
            <a:r>
              <a:rPr lang="en-US" sz="2000" dirty="0">
                <a:solidFill>
                  <a:srgbClr val="000000"/>
                </a:solidFill>
                <a:latin typeface="Arial" panose="020B0604020202020204" pitchFamily="34" charset="0"/>
                <a:ea typeface="Arial" panose="020B0604020202020204" pitchFamily="34" charset="0"/>
                <a:cs typeface="Arial" panose="020B0604020202020204" pitchFamily="34" charset="0"/>
              </a:rPr>
              <a:t>certified employees in TRS</a:t>
            </a:r>
            <a:endParaRPr lang="en-US" sz="2000" dirty="0">
              <a:latin typeface="Arial" panose="020B0604020202020204" pitchFamily="34" charset="0"/>
              <a:ea typeface="Arial" panose="020B0604020202020204" pitchFamily="34" charset="0"/>
              <a:cs typeface="Arial" panose="020B0604020202020204" pitchFamily="34" charset="0"/>
            </a:endParaRPr>
          </a:p>
          <a:p>
            <a:pPr marL="0" indent="0">
              <a:spcBef>
                <a:spcPts val="0"/>
              </a:spcBef>
              <a:buClrTx/>
              <a:buNone/>
            </a:pPr>
            <a:r>
              <a:rPr lang="en-US" sz="2000" dirty="0">
                <a:solidFill>
                  <a:srgbClr val="000000"/>
                </a:solidFill>
                <a:latin typeface="Arial" panose="020B0604020202020204" pitchFamily="34" charset="0"/>
                <a:ea typeface="Arial" panose="020B0604020202020204" pitchFamily="34" charset="0"/>
                <a:cs typeface="Arial" panose="020B0604020202020204" pitchFamily="34" charset="0"/>
              </a:rPr>
              <a:t> </a:t>
            </a:r>
            <a:endParaRPr lang="en-US" sz="2000" dirty="0">
              <a:latin typeface="Arial" panose="020B0604020202020204" pitchFamily="34" charset="0"/>
              <a:ea typeface="Arial" panose="020B0604020202020204" pitchFamily="34" charset="0"/>
              <a:cs typeface="Arial" panose="020B0604020202020204" pitchFamily="34" charset="0"/>
            </a:endParaRPr>
          </a:p>
          <a:p>
            <a:pPr marL="0">
              <a:spcBef>
                <a:spcPts val="0"/>
              </a:spcBef>
              <a:buClrTx/>
              <a:buFont typeface="Wingdings" panose="05000000000000000000" pitchFamily="2" charset="2"/>
              <a:buChar char="Ø"/>
            </a:pPr>
            <a:r>
              <a:rPr lang="en-US" sz="2000" dirty="0">
                <a:solidFill>
                  <a:srgbClr val="000000"/>
                </a:solidFill>
                <a:latin typeface="Arial" panose="020B0604020202020204" pitchFamily="34" charset="0"/>
                <a:ea typeface="Arial" panose="020B0604020202020204" pitchFamily="34" charset="0"/>
                <a:cs typeface="Arial" panose="020B0604020202020204" pitchFamily="34" charset="0"/>
              </a:rPr>
              <a:t>Charter classified employees in CERS</a:t>
            </a:r>
            <a:endParaRPr lang="en-US" sz="2000" dirty="0">
              <a:latin typeface="Arial" panose="020B0604020202020204" pitchFamily="34" charset="0"/>
              <a:ea typeface="Arial" panose="020B0604020202020204" pitchFamily="34" charset="0"/>
              <a:cs typeface="Arial" panose="020B0604020202020204" pitchFamily="34" charset="0"/>
            </a:endParaRPr>
          </a:p>
          <a:p>
            <a:pPr marL="0" indent="0">
              <a:spcBef>
                <a:spcPts val="0"/>
              </a:spcBef>
              <a:buClrTx/>
              <a:buNone/>
            </a:pPr>
            <a:r>
              <a:rPr lang="en-US" sz="2000" dirty="0">
                <a:solidFill>
                  <a:srgbClr val="000000"/>
                </a:solidFill>
                <a:latin typeface="Arial" panose="020B0604020202020204" pitchFamily="34" charset="0"/>
                <a:ea typeface="Arial" panose="020B0604020202020204" pitchFamily="34" charset="0"/>
                <a:cs typeface="Arial" panose="020B0604020202020204" pitchFamily="34" charset="0"/>
              </a:rPr>
              <a:t> </a:t>
            </a:r>
            <a:endParaRPr lang="en-US" sz="2000" dirty="0">
              <a:latin typeface="Arial" panose="020B0604020202020204" pitchFamily="34" charset="0"/>
              <a:ea typeface="Arial" panose="020B0604020202020204" pitchFamily="34" charset="0"/>
              <a:cs typeface="Arial" panose="020B0604020202020204" pitchFamily="34" charset="0"/>
            </a:endParaRPr>
          </a:p>
          <a:p>
            <a:pPr marL="0">
              <a:spcBef>
                <a:spcPts val="0"/>
              </a:spcBef>
              <a:buClrTx/>
              <a:buFont typeface="Wingdings" panose="05000000000000000000" pitchFamily="2" charset="2"/>
              <a:buChar char="Ø"/>
            </a:pPr>
            <a:r>
              <a:rPr lang="en-US" sz="2000" dirty="0">
                <a:solidFill>
                  <a:srgbClr val="000000"/>
                </a:solidFill>
                <a:latin typeface="Arial" panose="020B0604020202020204" pitchFamily="34" charset="0"/>
                <a:ea typeface="Arial" panose="020B0604020202020204" pitchFamily="34" charset="0"/>
                <a:cs typeface="Arial" panose="020B0604020202020204" pitchFamily="34" charset="0"/>
              </a:rPr>
              <a:t>Charter employees </a:t>
            </a:r>
            <a:r>
              <a:rPr lang="en-US" sz="2000" dirty="0" smtClean="0">
                <a:solidFill>
                  <a:srgbClr val="000000"/>
                </a:solidFill>
                <a:latin typeface="Arial" panose="020B0604020202020204" pitchFamily="34" charset="0"/>
                <a:ea typeface="Arial" panose="020B0604020202020204" pitchFamily="34" charset="0"/>
                <a:cs typeface="Arial" panose="020B0604020202020204" pitchFamily="34" charset="0"/>
              </a:rPr>
              <a:t>not </a:t>
            </a:r>
            <a:r>
              <a:rPr lang="en-US" sz="2000" dirty="0">
                <a:solidFill>
                  <a:srgbClr val="000000"/>
                </a:solidFill>
                <a:latin typeface="Arial" panose="020B0604020202020204" pitchFamily="34" charset="0"/>
                <a:ea typeface="Arial" panose="020B0604020202020204" pitchFamily="34" charset="0"/>
                <a:cs typeface="Arial" panose="020B0604020202020204" pitchFamily="34" charset="0"/>
              </a:rPr>
              <a:t>required to be a member of a collective bargaining agreement</a:t>
            </a:r>
            <a:endParaRPr lang="en-US" sz="2000" dirty="0">
              <a:latin typeface="Arial" panose="020B0604020202020204" pitchFamily="34" charset="0"/>
              <a:ea typeface="Arial" panose="020B0604020202020204" pitchFamily="34" charset="0"/>
              <a:cs typeface="Arial" panose="020B0604020202020204" pitchFamily="34" charset="0"/>
            </a:endParaRPr>
          </a:p>
          <a:p>
            <a:pPr marL="0" indent="0">
              <a:spcBef>
                <a:spcPts val="0"/>
              </a:spcBef>
              <a:buClrTx/>
              <a:buNone/>
            </a:pPr>
            <a:r>
              <a:rPr lang="en-US" sz="2000" dirty="0">
                <a:solidFill>
                  <a:srgbClr val="000000"/>
                </a:solidFill>
                <a:latin typeface="Arial" panose="020B0604020202020204" pitchFamily="34" charset="0"/>
                <a:ea typeface="Arial" panose="020B0604020202020204" pitchFamily="34" charset="0"/>
                <a:cs typeface="Arial" panose="020B0604020202020204" pitchFamily="34" charset="0"/>
              </a:rPr>
              <a:t> </a:t>
            </a:r>
            <a:endParaRPr lang="en-US" sz="2000" dirty="0">
              <a:latin typeface="Arial" panose="020B0604020202020204" pitchFamily="34" charset="0"/>
              <a:ea typeface="Arial" panose="020B0604020202020204" pitchFamily="34" charset="0"/>
              <a:cs typeface="Arial" panose="020B0604020202020204" pitchFamily="34" charset="0"/>
            </a:endParaRPr>
          </a:p>
          <a:p>
            <a:pPr>
              <a:spcBef>
                <a:spcPts val="0"/>
              </a:spcBef>
              <a:buClrTx/>
              <a:buFont typeface="Wingdings" panose="05000000000000000000" pitchFamily="2" charset="2"/>
              <a:buChar char="Ø"/>
            </a:pPr>
            <a:r>
              <a:rPr lang="en-US" sz="2000" dirty="0">
                <a:solidFill>
                  <a:srgbClr val="000000"/>
                </a:solidFill>
                <a:latin typeface="Arial" panose="020B0604020202020204" pitchFamily="34" charset="0"/>
                <a:ea typeface="Arial" panose="020B0604020202020204" pitchFamily="34" charset="0"/>
                <a:cs typeface="Arial" panose="020B0604020202020204" pitchFamily="34" charset="0"/>
              </a:rPr>
              <a:t>No district employee may be required to work in a charter school</a:t>
            </a:r>
            <a:endParaRPr lang="en-US" sz="2000" dirty="0">
              <a:latin typeface="Arial" panose="020B0604020202020204" pitchFamily="34" charset="0"/>
              <a:ea typeface="Arial" panose="020B0604020202020204" pitchFamily="34" charset="0"/>
              <a:cs typeface="Arial" panose="020B0604020202020204" pitchFamily="34" charset="0"/>
            </a:endParaRPr>
          </a:p>
          <a:p>
            <a:pPr marL="0" indent="0">
              <a:spcBef>
                <a:spcPts val="0"/>
              </a:spcBef>
              <a:buClrTx/>
              <a:buNone/>
            </a:pPr>
            <a:r>
              <a:rPr lang="en-US" sz="2000" dirty="0">
                <a:solidFill>
                  <a:srgbClr val="000000"/>
                </a:solidFill>
                <a:latin typeface="Arial" panose="020B0604020202020204" pitchFamily="34" charset="0"/>
                <a:ea typeface="Arial" panose="020B0604020202020204" pitchFamily="34" charset="0"/>
                <a:cs typeface="Arial" panose="020B0604020202020204" pitchFamily="34" charset="0"/>
              </a:rPr>
              <a:t> </a:t>
            </a:r>
            <a:endParaRPr lang="en-US" sz="2000" dirty="0">
              <a:latin typeface="Arial" panose="020B0604020202020204" pitchFamily="34" charset="0"/>
              <a:ea typeface="Arial" panose="020B0604020202020204" pitchFamily="34" charset="0"/>
              <a:cs typeface="Arial" panose="020B0604020202020204" pitchFamily="34" charset="0"/>
            </a:endParaRPr>
          </a:p>
          <a:p>
            <a:pPr marL="0">
              <a:spcBef>
                <a:spcPts val="0"/>
              </a:spcBef>
              <a:buClrTx/>
              <a:buFont typeface="Wingdings" panose="05000000000000000000" pitchFamily="2" charset="2"/>
              <a:buChar char="Ø"/>
            </a:pPr>
            <a:r>
              <a:rPr lang="en-US" sz="2000" dirty="0">
                <a:solidFill>
                  <a:srgbClr val="000000"/>
                </a:solidFill>
                <a:latin typeface="Arial" panose="020B0604020202020204" pitchFamily="34" charset="0"/>
                <a:ea typeface="Arial" panose="020B0604020202020204" pitchFamily="34" charset="0"/>
                <a:cs typeface="Arial" panose="020B0604020202020204" pitchFamily="34" charset="0"/>
              </a:rPr>
              <a:t>Prohibition of retaliation, discrimination or harassment of district employees involved in applying for a charter</a:t>
            </a:r>
            <a:endParaRPr lang="en-US" sz="2000" dirty="0">
              <a:latin typeface="Arial" panose="020B0604020202020204" pitchFamily="34" charset="0"/>
              <a:ea typeface="Arial" panose="020B0604020202020204" pitchFamily="34" charset="0"/>
              <a:cs typeface="Arial" panose="020B0604020202020204" pitchFamily="34" charset="0"/>
            </a:endParaRPr>
          </a:p>
          <a:p>
            <a:pPr marL="0" indent="0">
              <a:buNone/>
            </a:pPr>
            <a:endParaRPr lang="en-US" sz="1600" dirty="0">
              <a:solidFill>
                <a:schemeClr val="tx1"/>
              </a:solidFill>
              <a:latin typeface="Arial" panose="020B0604020202020204" pitchFamily="34" charset="0"/>
              <a:cs typeface="Arial" panose="020B0604020202020204" pitchFamily="34" charset="0"/>
            </a:endParaRPr>
          </a:p>
          <a:p>
            <a:pPr marL="0" indent="0">
              <a:buNone/>
            </a:pPr>
            <a:r>
              <a:rPr lang="en-US" sz="1600" b="1" dirty="0">
                <a:solidFill>
                  <a:schemeClr val="tx1"/>
                </a:solidFill>
                <a:latin typeface="Arial" panose="020B0604020202020204" pitchFamily="34" charset="0"/>
                <a:cs typeface="Arial" panose="020B0604020202020204" pitchFamily="34" charset="0"/>
              </a:rPr>
              <a:t> </a:t>
            </a:r>
            <a:endParaRPr lang="en-US" sz="1600" dirty="0">
              <a:solidFill>
                <a:schemeClr val="tx1"/>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91BD7323-49BF-4C97-8773-5EC64C492009}" type="slidenum">
              <a:rPr lang="en-US" smtClean="0"/>
              <a:t>16</a:t>
            </a:fld>
            <a:endParaRPr lang="en-US" dirty="0"/>
          </a:p>
        </p:txBody>
      </p:sp>
    </p:spTree>
    <p:extLst>
      <p:ext uri="{BB962C8B-B14F-4D97-AF65-F5344CB8AC3E}">
        <p14:creationId xmlns:p14="http://schemas.microsoft.com/office/powerpoint/2010/main" val="25097422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bwMode="auto">
          <a:xfrm>
            <a:off x="555625" y="390244"/>
            <a:ext cx="8710838" cy="69560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r>
              <a:rPr lang="en-US" sz="2800" dirty="0" smtClean="0">
                <a:solidFill>
                  <a:schemeClr val="tx1"/>
                </a:solidFill>
                <a:latin typeface="Arial" panose="020B0604020202020204" pitchFamily="34" charset="0"/>
                <a:cs typeface="Arial" panose="020B0604020202020204" pitchFamily="34" charset="0"/>
              </a:rPr>
              <a:t>What are the Next Steps?</a:t>
            </a:r>
            <a:endParaRPr lang="en-US" altLang="en-US" sz="2800" u="sng" dirty="0" smtClean="0">
              <a:solidFill>
                <a:schemeClr val="tx1"/>
              </a:solidFill>
              <a:latin typeface="Arial" panose="020B0604020202020204" pitchFamily="34" charset="0"/>
              <a:cs typeface="Arial" panose="020B0604020202020204" pitchFamily="34" charset="0"/>
            </a:endParaRPr>
          </a:p>
        </p:txBody>
      </p:sp>
      <p:sp>
        <p:nvSpPr>
          <p:cNvPr id="5" name="Content Placeholder 4"/>
          <p:cNvSpPr>
            <a:spLocks noGrp="1"/>
          </p:cNvSpPr>
          <p:nvPr>
            <p:ph type="body" sz="quarter" idx="13"/>
          </p:nvPr>
        </p:nvSpPr>
        <p:spPr>
          <a:xfrm>
            <a:off x="555624" y="898634"/>
            <a:ext cx="10322583" cy="5540040"/>
          </a:xfrm>
        </p:spPr>
        <p:txBody>
          <a:bodyPr>
            <a:normAutofit/>
          </a:bodyPr>
          <a:lstStyle/>
          <a:p>
            <a:pPr marL="0" indent="0">
              <a:spcBef>
                <a:spcPts val="0"/>
              </a:spcBef>
              <a:buNone/>
            </a:pPr>
            <a:endParaRPr lang="en-US" sz="2000" b="1" u="sng" dirty="0" smtClean="0">
              <a:solidFill>
                <a:srgbClr val="000000"/>
              </a:solidFill>
              <a:latin typeface="Arial" panose="020B0604020202020204" pitchFamily="34" charset="0"/>
              <a:ea typeface="Arial" panose="020B0604020202020204" pitchFamily="34" charset="0"/>
              <a:cs typeface="Arial" panose="020B0604020202020204" pitchFamily="34" charset="0"/>
            </a:endParaRPr>
          </a:p>
          <a:p>
            <a:pPr marL="0" indent="0">
              <a:spcBef>
                <a:spcPts val="0"/>
              </a:spcBef>
              <a:buNone/>
            </a:pPr>
            <a:r>
              <a:rPr lang="en-US" sz="2000" b="1" u="sng" dirty="0" smtClean="0">
                <a:solidFill>
                  <a:srgbClr val="000000"/>
                </a:solidFill>
                <a:latin typeface="Arial" panose="020B0604020202020204" pitchFamily="34" charset="0"/>
                <a:ea typeface="Arial" panose="020B0604020202020204" pitchFamily="34" charset="0"/>
                <a:cs typeface="Arial" panose="020B0604020202020204" pitchFamily="34" charset="0"/>
              </a:rPr>
              <a:t>KDE</a:t>
            </a:r>
            <a:endParaRPr lang="en-US" sz="2000" b="1" u="sng" dirty="0">
              <a:latin typeface="Arial" panose="020B0604020202020204" pitchFamily="34" charset="0"/>
              <a:ea typeface="Arial" panose="020B0604020202020204" pitchFamily="34" charset="0"/>
              <a:cs typeface="Arial" panose="020B0604020202020204" pitchFamily="34" charset="0"/>
            </a:endParaRPr>
          </a:p>
          <a:p>
            <a:pPr marL="0" indent="0">
              <a:spcBef>
                <a:spcPts val="0"/>
              </a:spcBef>
              <a:buNone/>
            </a:pPr>
            <a:r>
              <a:rPr lang="en-US" sz="2000" dirty="0">
                <a:solidFill>
                  <a:srgbClr val="000000"/>
                </a:solidFill>
                <a:latin typeface="Arial" panose="020B0604020202020204" pitchFamily="34" charset="0"/>
                <a:ea typeface="Arial" panose="020B0604020202020204" pitchFamily="34" charset="0"/>
                <a:cs typeface="Arial" panose="020B0604020202020204" pitchFamily="34" charset="0"/>
              </a:rPr>
              <a:t> </a:t>
            </a:r>
            <a:endParaRPr lang="en-US" sz="2000" dirty="0">
              <a:latin typeface="Arial" panose="020B0604020202020204" pitchFamily="34" charset="0"/>
              <a:ea typeface="Arial" panose="020B0604020202020204" pitchFamily="34" charset="0"/>
              <a:cs typeface="Arial" panose="020B0604020202020204" pitchFamily="34" charset="0"/>
            </a:endParaRPr>
          </a:p>
          <a:p>
            <a:pPr marL="0">
              <a:spcBef>
                <a:spcPts val="0"/>
              </a:spcBef>
              <a:buClrTx/>
              <a:buFont typeface="Wingdings" panose="05000000000000000000" pitchFamily="2" charset="2"/>
              <a:buChar char="Ø"/>
            </a:pPr>
            <a:r>
              <a:rPr lang="en-US" sz="2000" dirty="0" smtClean="0">
                <a:solidFill>
                  <a:srgbClr val="000000"/>
                </a:solidFill>
                <a:latin typeface="Arial" panose="020B0604020202020204" pitchFamily="34" charset="0"/>
                <a:ea typeface="Arial" panose="020B0604020202020204" pitchFamily="34" charset="0"/>
                <a:cs typeface="Arial" panose="020B0604020202020204" pitchFamily="34" charset="0"/>
              </a:rPr>
              <a:t>Finalize Regulations</a:t>
            </a:r>
            <a:endParaRPr lang="en-US" sz="2000" dirty="0" smtClean="0">
              <a:latin typeface="Arial" panose="020B0604020202020204" pitchFamily="34" charset="0"/>
              <a:ea typeface="Arial" panose="020B0604020202020204" pitchFamily="34" charset="0"/>
              <a:cs typeface="Arial" panose="020B0604020202020204" pitchFamily="34" charset="0"/>
            </a:endParaRPr>
          </a:p>
          <a:p>
            <a:pPr marL="0" indent="0">
              <a:spcBef>
                <a:spcPts val="0"/>
              </a:spcBef>
              <a:buClrTx/>
              <a:buNone/>
            </a:pPr>
            <a:r>
              <a:rPr lang="en-US" sz="2000" dirty="0">
                <a:solidFill>
                  <a:srgbClr val="000000"/>
                </a:solidFill>
                <a:latin typeface="Arial" panose="020B0604020202020204" pitchFamily="34" charset="0"/>
                <a:ea typeface="Arial" panose="020B0604020202020204" pitchFamily="34" charset="0"/>
                <a:cs typeface="Arial" panose="020B0604020202020204" pitchFamily="34" charset="0"/>
              </a:rPr>
              <a:t> </a:t>
            </a:r>
            <a:endParaRPr lang="en-US" sz="2000" dirty="0">
              <a:latin typeface="Arial" panose="020B0604020202020204" pitchFamily="34" charset="0"/>
              <a:ea typeface="Arial" panose="020B0604020202020204" pitchFamily="34" charset="0"/>
              <a:cs typeface="Arial" panose="020B0604020202020204" pitchFamily="34" charset="0"/>
            </a:endParaRPr>
          </a:p>
          <a:p>
            <a:pPr marL="0">
              <a:spcBef>
                <a:spcPts val="0"/>
              </a:spcBef>
              <a:buClrTx/>
              <a:buFont typeface="Wingdings" panose="05000000000000000000" pitchFamily="2" charset="2"/>
              <a:buChar char="Ø"/>
            </a:pPr>
            <a:r>
              <a:rPr lang="en-US" sz="2000" dirty="0" smtClean="0">
                <a:solidFill>
                  <a:srgbClr val="000000"/>
                </a:solidFill>
                <a:latin typeface="Arial" panose="020B0604020202020204" pitchFamily="34" charset="0"/>
                <a:ea typeface="Arial" panose="020B0604020202020204" pitchFamily="34" charset="0"/>
                <a:cs typeface="Arial" panose="020B0604020202020204" pitchFamily="34" charset="0"/>
              </a:rPr>
              <a:t>Work with General Assembly to pass permanent funding structure.</a:t>
            </a:r>
          </a:p>
          <a:p>
            <a:pPr marL="0">
              <a:spcBef>
                <a:spcPts val="0"/>
              </a:spcBef>
              <a:buClrTx/>
              <a:buFont typeface="Wingdings" panose="05000000000000000000" pitchFamily="2" charset="2"/>
              <a:buChar char="Ø"/>
            </a:pPr>
            <a:endParaRPr lang="en-US" sz="2000" dirty="0">
              <a:solidFill>
                <a:srgbClr val="000000"/>
              </a:solidFill>
              <a:latin typeface="Arial" panose="020B0604020202020204" pitchFamily="34" charset="0"/>
              <a:ea typeface="Arial" panose="020B0604020202020204" pitchFamily="34" charset="0"/>
              <a:cs typeface="Arial" panose="020B0604020202020204" pitchFamily="34" charset="0"/>
            </a:endParaRPr>
          </a:p>
          <a:p>
            <a:pPr marL="0">
              <a:spcBef>
                <a:spcPts val="0"/>
              </a:spcBef>
              <a:buClrTx/>
              <a:buFont typeface="Wingdings" panose="05000000000000000000" pitchFamily="2" charset="2"/>
              <a:buChar char="Ø"/>
            </a:pPr>
            <a:r>
              <a:rPr lang="en-US" sz="2000" dirty="0" smtClean="0">
                <a:solidFill>
                  <a:srgbClr val="000000"/>
                </a:solidFill>
                <a:latin typeface="Arial" panose="020B0604020202020204" pitchFamily="34" charset="0"/>
                <a:ea typeface="Arial" panose="020B0604020202020204" pitchFamily="34" charset="0"/>
                <a:cs typeface="Arial" panose="020B0604020202020204" pitchFamily="34" charset="0"/>
              </a:rPr>
              <a:t>Connect potential applicants and authorizers with resources.</a:t>
            </a:r>
          </a:p>
          <a:p>
            <a:pPr marL="0">
              <a:spcBef>
                <a:spcPts val="0"/>
              </a:spcBef>
              <a:buClrTx/>
              <a:buFont typeface="Wingdings" panose="05000000000000000000" pitchFamily="2" charset="2"/>
              <a:buChar char="Ø"/>
            </a:pPr>
            <a:endParaRPr lang="en-US" sz="2000" dirty="0">
              <a:solidFill>
                <a:srgbClr val="000000"/>
              </a:solidFill>
              <a:latin typeface="Arial" panose="020B0604020202020204" pitchFamily="34" charset="0"/>
              <a:ea typeface="Arial" panose="020B0604020202020204" pitchFamily="34" charset="0"/>
              <a:cs typeface="Arial" panose="020B0604020202020204" pitchFamily="34" charset="0"/>
            </a:endParaRPr>
          </a:p>
          <a:p>
            <a:pPr marL="0" indent="0">
              <a:spcBef>
                <a:spcPts val="0"/>
              </a:spcBef>
              <a:buClrTx/>
              <a:buNone/>
            </a:pPr>
            <a:r>
              <a:rPr lang="en-US" sz="2000" b="1" u="sng" dirty="0" smtClean="0">
                <a:solidFill>
                  <a:srgbClr val="000000"/>
                </a:solidFill>
                <a:latin typeface="Arial" panose="020B0604020202020204" pitchFamily="34" charset="0"/>
                <a:ea typeface="Arial" panose="020B0604020202020204" pitchFamily="34" charset="0"/>
                <a:cs typeface="Arial" panose="020B0604020202020204" pitchFamily="34" charset="0"/>
              </a:rPr>
              <a:t>Authorizers</a:t>
            </a:r>
          </a:p>
          <a:p>
            <a:pPr marL="0" indent="0">
              <a:spcBef>
                <a:spcPts val="0"/>
              </a:spcBef>
              <a:buClrTx/>
              <a:buNone/>
            </a:pPr>
            <a:endParaRPr lang="en-US" sz="2000" b="1" u="sng" dirty="0">
              <a:solidFill>
                <a:srgbClr val="000000"/>
              </a:solidFill>
              <a:latin typeface="Arial" panose="020B0604020202020204" pitchFamily="34" charset="0"/>
              <a:ea typeface="Arial" panose="020B0604020202020204" pitchFamily="34" charset="0"/>
              <a:cs typeface="Arial" panose="020B0604020202020204" pitchFamily="34" charset="0"/>
            </a:endParaRPr>
          </a:p>
          <a:p>
            <a:pPr>
              <a:spcBef>
                <a:spcPts val="0"/>
              </a:spcBef>
              <a:buClrTx/>
              <a:buFont typeface="Wingdings" panose="05000000000000000000" pitchFamily="2" charset="2"/>
              <a:buChar char="Ø"/>
            </a:pPr>
            <a:r>
              <a:rPr lang="en-US" sz="2000" dirty="0" smtClean="0">
                <a:solidFill>
                  <a:srgbClr val="000000"/>
                </a:solidFill>
                <a:latin typeface="Arial" panose="020B0604020202020204" pitchFamily="34" charset="0"/>
                <a:ea typeface="Arial" panose="020B0604020202020204" pitchFamily="34" charset="0"/>
                <a:cs typeface="Arial" panose="020B0604020202020204" pitchFamily="34" charset="0"/>
              </a:rPr>
              <a:t>Create processes for receiving applications.</a:t>
            </a:r>
          </a:p>
          <a:p>
            <a:pPr>
              <a:spcBef>
                <a:spcPts val="0"/>
              </a:spcBef>
              <a:buClrTx/>
              <a:buFont typeface="Wingdings" panose="05000000000000000000" pitchFamily="2" charset="2"/>
              <a:buChar char="Ø"/>
            </a:pPr>
            <a:endParaRPr lang="en-US" sz="2000" dirty="0">
              <a:solidFill>
                <a:srgbClr val="000000"/>
              </a:solidFill>
              <a:latin typeface="Arial" panose="020B0604020202020204" pitchFamily="34" charset="0"/>
              <a:ea typeface="Arial" panose="020B0604020202020204" pitchFamily="34" charset="0"/>
              <a:cs typeface="Arial" panose="020B0604020202020204" pitchFamily="34" charset="0"/>
            </a:endParaRPr>
          </a:p>
          <a:p>
            <a:pPr>
              <a:spcBef>
                <a:spcPts val="0"/>
              </a:spcBef>
              <a:buClrTx/>
              <a:buFont typeface="Wingdings" panose="05000000000000000000" pitchFamily="2" charset="2"/>
              <a:buChar char="Ø"/>
            </a:pPr>
            <a:r>
              <a:rPr lang="en-US" sz="2000" dirty="0" smtClean="0">
                <a:solidFill>
                  <a:srgbClr val="000000"/>
                </a:solidFill>
                <a:latin typeface="Arial" panose="020B0604020202020204" pitchFamily="34" charset="0"/>
                <a:ea typeface="Arial" panose="020B0604020202020204" pitchFamily="34" charset="0"/>
                <a:cs typeface="Arial" panose="020B0604020202020204" pitchFamily="34" charset="0"/>
              </a:rPr>
              <a:t>Create processes for reviewing applications.</a:t>
            </a:r>
          </a:p>
          <a:p>
            <a:pPr>
              <a:spcBef>
                <a:spcPts val="0"/>
              </a:spcBef>
              <a:buClrTx/>
              <a:buFont typeface="Wingdings" panose="05000000000000000000" pitchFamily="2" charset="2"/>
              <a:buChar char="Ø"/>
            </a:pPr>
            <a:endParaRPr lang="en-US" sz="2000" dirty="0">
              <a:solidFill>
                <a:srgbClr val="000000"/>
              </a:solidFill>
              <a:latin typeface="Arial" panose="020B0604020202020204" pitchFamily="34" charset="0"/>
              <a:ea typeface="Arial" panose="020B0604020202020204" pitchFamily="34" charset="0"/>
              <a:cs typeface="Arial" panose="020B0604020202020204" pitchFamily="34" charset="0"/>
            </a:endParaRPr>
          </a:p>
          <a:p>
            <a:pPr>
              <a:spcBef>
                <a:spcPts val="0"/>
              </a:spcBef>
              <a:buClrTx/>
              <a:buFont typeface="Wingdings" panose="05000000000000000000" pitchFamily="2" charset="2"/>
              <a:buChar char="Ø"/>
            </a:pPr>
            <a:r>
              <a:rPr lang="en-US" sz="2000" dirty="0" smtClean="0">
                <a:solidFill>
                  <a:srgbClr val="000000"/>
                </a:solidFill>
                <a:latin typeface="Arial" panose="020B0604020202020204" pitchFamily="34" charset="0"/>
                <a:ea typeface="Arial" panose="020B0604020202020204" pitchFamily="34" charset="0"/>
                <a:cs typeface="Arial" panose="020B0604020202020204" pitchFamily="34" charset="0"/>
              </a:rPr>
              <a:t>Seek out training on authorization.  </a:t>
            </a:r>
            <a:endParaRPr lang="en-US" sz="2000" dirty="0">
              <a:latin typeface="Arial" panose="020B0604020202020204" pitchFamily="34" charset="0"/>
              <a:ea typeface="Arial" panose="020B0604020202020204" pitchFamily="34" charset="0"/>
              <a:cs typeface="Arial" panose="020B0604020202020204" pitchFamily="34" charset="0"/>
            </a:endParaRPr>
          </a:p>
          <a:p>
            <a:pPr marL="0" indent="0">
              <a:spcBef>
                <a:spcPts val="0"/>
              </a:spcBef>
              <a:buClrTx/>
              <a:buNone/>
            </a:pPr>
            <a:r>
              <a:rPr lang="en-US" sz="2000" dirty="0">
                <a:solidFill>
                  <a:srgbClr val="000000"/>
                </a:solidFill>
                <a:latin typeface="Arial" panose="020B0604020202020204" pitchFamily="34" charset="0"/>
                <a:ea typeface="Arial" panose="020B0604020202020204" pitchFamily="34" charset="0"/>
                <a:cs typeface="Arial" panose="020B0604020202020204" pitchFamily="34" charset="0"/>
              </a:rPr>
              <a:t> </a:t>
            </a:r>
            <a:endParaRPr lang="en-US" sz="1600" dirty="0">
              <a:solidFill>
                <a:schemeClr val="tx1"/>
              </a:solidFill>
              <a:latin typeface="Arial" panose="020B0604020202020204" pitchFamily="34" charset="0"/>
              <a:cs typeface="Arial" panose="020B0604020202020204" pitchFamily="34" charset="0"/>
            </a:endParaRPr>
          </a:p>
          <a:p>
            <a:pPr marL="0" indent="0">
              <a:buNone/>
            </a:pPr>
            <a:endParaRPr lang="en-US" sz="1600" dirty="0">
              <a:solidFill>
                <a:schemeClr val="tx1"/>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91BD7323-49BF-4C97-8773-5EC64C492009}" type="slidenum">
              <a:rPr lang="en-US" smtClean="0"/>
              <a:t>17</a:t>
            </a:fld>
            <a:endParaRPr lang="en-US" dirty="0"/>
          </a:p>
        </p:txBody>
      </p:sp>
    </p:spTree>
    <p:extLst>
      <p:ext uri="{BB962C8B-B14F-4D97-AF65-F5344CB8AC3E}">
        <p14:creationId xmlns:p14="http://schemas.microsoft.com/office/powerpoint/2010/main" val="23644302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bwMode="auto">
          <a:xfrm>
            <a:off x="1082846" y="0"/>
            <a:ext cx="8710838" cy="69867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algn="ctr"/>
            <a:r>
              <a:rPr lang="en-US" sz="5400" b="1" dirty="0" smtClean="0">
                <a:solidFill>
                  <a:schemeClr val="tx1"/>
                </a:solidFill>
                <a:latin typeface="Arial" panose="020B0604020202020204" pitchFamily="34" charset="0"/>
                <a:cs typeface="Arial" panose="020B0604020202020204" pitchFamily="34" charset="0"/>
              </a:rPr>
              <a:t>Questions?</a:t>
            </a:r>
            <a:endParaRPr lang="en-US" altLang="en-US" sz="5400" b="1" u="sng" dirty="0" smtClean="0">
              <a:solidFill>
                <a:schemeClr val="tx1"/>
              </a:solidFill>
              <a:latin typeface="Arial" panose="020B0604020202020204" pitchFamily="34" charset="0"/>
              <a:cs typeface="Arial" panose="020B0604020202020204" pitchFamily="34" charset="0"/>
            </a:endParaRPr>
          </a:p>
        </p:txBody>
      </p:sp>
      <p:sp>
        <p:nvSpPr>
          <p:cNvPr id="5" name="Content Placeholder 4"/>
          <p:cNvSpPr>
            <a:spLocks noGrp="1"/>
          </p:cNvSpPr>
          <p:nvPr>
            <p:ph type="body" sz="quarter" idx="13"/>
          </p:nvPr>
        </p:nvSpPr>
        <p:spPr>
          <a:xfrm>
            <a:off x="276974" y="840166"/>
            <a:ext cx="10322583" cy="5361199"/>
          </a:xfrm>
        </p:spPr>
        <p:txBody>
          <a:bodyPr>
            <a:normAutofit/>
          </a:bodyPr>
          <a:lstStyle/>
          <a:p>
            <a:pPr marL="0" indent="0">
              <a:buNone/>
            </a:pPr>
            <a:endParaRPr lang="en-US" sz="1600" dirty="0">
              <a:solidFill>
                <a:schemeClr val="tx1"/>
              </a:solidFill>
              <a:latin typeface="Arial" panose="020B0604020202020204" pitchFamily="34" charset="0"/>
              <a:cs typeface="Arial" panose="020B0604020202020204" pitchFamily="34" charset="0"/>
            </a:endParaRPr>
          </a:p>
          <a:p>
            <a:pPr marL="0" indent="0" algn="ctr">
              <a:buNone/>
            </a:pPr>
            <a:endParaRPr lang="en-US" sz="1600" b="1" dirty="0" smtClean="0">
              <a:solidFill>
                <a:schemeClr val="tx1"/>
              </a:solidFill>
              <a:latin typeface="Arial" panose="020B0604020202020204" pitchFamily="34" charset="0"/>
              <a:cs typeface="Arial" panose="020B0604020202020204" pitchFamily="34" charset="0"/>
            </a:endParaRPr>
          </a:p>
          <a:p>
            <a:pPr marL="0" indent="0" algn="ctr">
              <a:buNone/>
            </a:pPr>
            <a:endParaRPr lang="en-US" sz="1600" b="1" dirty="0">
              <a:solidFill>
                <a:schemeClr val="tx1"/>
              </a:solidFill>
              <a:latin typeface="Arial" panose="020B0604020202020204" pitchFamily="34" charset="0"/>
              <a:cs typeface="Arial" panose="020B0604020202020204" pitchFamily="34" charset="0"/>
            </a:endParaRPr>
          </a:p>
          <a:p>
            <a:pPr marL="0" indent="0" algn="ctr">
              <a:buNone/>
            </a:pPr>
            <a:r>
              <a:rPr lang="en-US" sz="4400" b="1" dirty="0" smtClean="0">
                <a:solidFill>
                  <a:schemeClr val="tx1"/>
                </a:solidFill>
                <a:latin typeface="Arial" panose="020B0604020202020204" pitchFamily="34" charset="0"/>
                <a:cs typeface="Arial" panose="020B0604020202020204" pitchFamily="34" charset="0"/>
              </a:rPr>
              <a:t>Earl Simms</a:t>
            </a:r>
          </a:p>
          <a:p>
            <a:pPr marL="0" indent="0" algn="ctr">
              <a:buNone/>
            </a:pPr>
            <a:r>
              <a:rPr lang="en-US" sz="4400" b="1" dirty="0" smtClean="0">
                <a:solidFill>
                  <a:schemeClr val="tx1"/>
                </a:solidFill>
                <a:latin typeface="Arial" panose="020B0604020202020204" pitchFamily="34" charset="0"/>
                <a:cs typeface="Arial" panose="020B0604020202020204" pitchFamily="34" charset="0"/>
              </a:rPr>
              <a:t>earl.simms@education.ky.gov</a:t>
            </a:r>
          </a:p>
          <a:p>
            <a:pPr marL="0" indent="0" algn="ctr">
              <a:buNone/>
            </a:pPr>
            <a:r>
              <a:rPr lang="en-US" sz="4400" b="1" dirty="0" smtClean="0">
                <a:solidFill>
                  <a:schemeClr val="tx1"/>
                </a:solidFill>
                <a:latin typeface="Arial" panose="020B0604020202020204" pitchFamily="34" charset="0"/>
                <a:cs typeface="Arial" panose="020B0604020202020204" pitchFamily="34" charset="0"/>
              </a:rPr>
              <a:t>502.564.4770</a:t>
            </a:r>
          </a:p>
          <a:p>
            <a:pPr marL="0" indent="0">
              <a:buNone/>
            </a:pPr>
            <a:endParaRPr lang="en-US" sz="1600" dirty="0">
              <a:solidFill>
                <a:schemeClr val="tx1"/>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91BD7323-49BF-4C97-8773-5EC64C492009}" type="slidenum">
              <a:rPr lang="en-US" smtClean="0"/>
              <a:t>18</a:t>
            </a:fld>
            <a:endParaRPr lang="en-US" dirty="0"/>
          </a:p>
        </p:txBody>
      </p:sp>
    </p:spTree>
    <p:extLst>
      <p:ext uri="{BB962C8B-B14F-4D97-AF65-F5344CB8AC3E}">
        <p14:creationId xmlns:p14="http://schemas.microsoft.com/office/powerpoint/2010/main" val="12286520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42579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5786" y="257216"/>
            <a:ext cx="8992572" cy="751777"/>
          </a:xfrm>
        </p:spPr>
        <p:txBody>
          <a:bodyPr>
            <a:normAutofit/>
          </a:bodyPr>
          <a:lstStyle/>
          <a:p>
            <a:r>
              <a:rPr lang="en-US" sz="2800" dirty="0" smtClean="0">
                <a:latin typeface="Arial" panose="020B0604020202020204" pitchFamily="34" charset="0"/>
                <a:cs typeface="Arial" panose="020B0604020202020204" pitchFamily="34" charset="0"/>
              </a:rPr>
              <a:t>Why Public Charter Schools?</a:t>
            </a:r>
            <a:endParaRPr lang="en-US" sz="2800"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0"/>
          </p:nvPr>
        </p:nvSpPr>
        <p:spPr/>
        <p:txBody>
          <a:bodyPr/>
          <a:lstStyle/>
          <a:p>
            <a:fld id="{91BD7323-49BF-4C97-8773-5EC64C492009}" type="slidenum">
              <a:rPr lang="en-US" smtClean="0"/>
              <a:pPr/>
              <a:t>2</a:t>
            </a:fld>
            <a:endParaRPr lang="en-US" dirty="0"/>
          </a:p>
        </p:txBody>
      </p:sp>
      <p:sp>
        <p:nvSpPr>
          <p:cNvPr id="4" name="Content Placeholder 3"/>
          <p:cNvSpPr>
            <a:spLocks noGrp="1"/>
          </p:cNvSpPr>
          <p:nvPr>
            <p:ph sz="quarter" idx="12"/>
          </p:nvPr>
        </p:nvSpPr>
        <p:spPr>
          <a:xfrm>
            <a:off x="581634" y="835572"/>
            <a:ext cx="9090025" cy="5839203"/>
          </a:xfrm>
        </p:spPr>
        <p:txBody>
          <a:bodyPr>
            <a:normAutofit fontScale="92500" lnSpcReduction="10000"/>
          </a:bodyPr>
          <a:lstStyle/>
          <a:p>
            <a:r>
              <a:rPr lang="en-US" sz="2400" dirty="0" smtClean="0">
                <a:latin typeface="Arial" panose="020B0604020202020204" pitchFamily="34" charset="0"/>
                <a:cs typeface="Arial" panose="020B0604020202020204" pitchFamily="34" charset="0"/>
              </a:rPr>
              <a:t>The General Assembly established public charter schools to:</a:t>
            </a:r>
          </a:p>
          <a:p>
            <a:pPr marL="342900" indent="-342900">
              <a:buClrTx/>
              <a:buFont typeface="Arial" panose="020B0604020202020204" pitchFamily="34" charset="0"/>
              <a:buChar char="•"/>
            </a:pPr>
            <a:r>
              <a:rPr lang="en-US" sz="2400" dirty="0" smtClean="0">
                <a:latin typeface="Arial" panose="020B0604020202020204" pitchFamily="34" charset="0"/>
                <a:cs typeface="Arial" panose="020B0604020202020204" pitchFamily="34" charset="0"/>
              </a:rPr>
              <a:t>Improve student learning outcomes by creating additional high-performing schools with high standards for student performance;</a:t>
            </a:r>
          </a:p>
          <a:p>
            <a:pPr marL="342900" indent="-342900">
              <a:buClrTx/>
              <a:buFont typeface="Arial" panose="020B0604020202020204" pitchFamily="34" charset="0"/>
              <a:buChar char="•"/>
            </a:pPr>
            <a:r>
              <a:rPr lang="en-US" sz="2400" dirty="0" smtClean="0">
                <a:latin typeface="Arial" panose="020B0604020202020204" pitchFamily="34" charset="0"/>
                <a:cs typeface="Arial" panose="020B0604020202020204" pitchFamily="34" charset="0"/>
              </a:rPr>
              <a:t>Encourage the use of different, high-quality models of teaching, governing, scheduling, or other aspects of schooling that meet student needs;</a:t>
            </a:r>
          </a:p>
          <a:p>
            <a:pPr marL="342900" indent="-342900">
              <a:buClrTx/>
              <a:buFont typeface="Arial" panose="020B0604020202020204" pitchFamily="34" charset="0"/>
              <a:buChar char="•"/>
            </a:pPr>
            <a:r>
              <a:rPr lang="en-US" sz="2400" dirty="0" smtClean="0">
                <a:latin typeface="Arial" panose="020B0604020202020204" pitchFamily="34" charset="0"/>
                <a:cs typeface="Arial" panose="020B0604020202020204" pitchFamily="34" charset="0"/>
              </a:rPr>
              <a:t>Close achievement gaps between high-performing and low-performing groups of public school students; and</a:t>
            </a:r>
          </a:p>
          <a:p>
            <a:pPr marL="342900" indent="-342900">
              <a:buClrTx/>
              <a:buFont typeface="Arial" panose="020B0604020202020204" pitchFamily="34" charset="0"/>
              <a:buChar char="•"/>
            </a:pPr>
            <a:r>
              <a:rPr lang="en-US" sz="2400" dirty="0" smtClean="0">
                <a:latin typeface="Arial" panose="020B0604020202020204" pitchFamily="34" charset="0"/>
                <a:cs typeface="Arial" panose="020B0604020202020204" pitchFamily="34" charset="0"/>
              </a:rPr>
              <a:t>Allow schools freedom and flexibility in exchange for exceptional levels of results-driven accountability.</a:t>
            </a:r>
          </a:p>
          <a:p>
            <a:pPr marL="342900" indent="-342900">
              <a:buClrTx/>
              <a:buFont typeface="Arial" panose="020B0604020202020204" pitchFamily="34" charset="0"/>
              <a:buChar char="•"/>
            </a:pPr>
            <a:r>
              <a:rPr lang="en-US" sz="2400" dirty="0" smtClean="0">
                <a:latin typeface="Arial" panose="020B0604020202020204" pitchFamily="34" charset="0"/>
                <a:cs typeface="Arial" panose="020B0604020202020204" pitchFamily="34" charset="0"/>
              </a:rPr>
              <a:t>Increase high- quality educational opportunities within the public education systems for all students, especially those at risk of academic failure.  </a:t>
            </a:r>
          </a:p>
          <a:p>
            <a:pPr marL="342900" indent="-342900">
              <a:buClrTx/>
              <a:buFont typeface="Arial" panose="020B0604020202020204" pitchFamily="34" charset="0"/>
              <a:buChar char="•"/>
            </a:pPr>
            <a:r>
              <a:rPr lang="en-US" sz="2400" dirty="0" smtClean="0">
                <a:latin typeface="Arial" panose="020B0604020202020204" pitchFamily="34" charset="0"/>
                <a:cs typeface="Arial" panose="020B0604020202020204" pitchFamily="34" charset="0"/>
              </a:rPr>
              <a:t>Provide students, parents, community members, and local entities with expanded opportunities for involvement in the public education systems.  </a:t>
            </a:r>
          </a:p>
          <a:p>
            <a:pPr marL="342900" indent="-342900">
              <a:buClrTx/>
              <a:buFont typeface="Arial" panose="020B0604020202020204" pitchFamily="34" charset="0"/>
              <a:buChar char="•"/>
            </a:pPr>
            <a:endParaRPr lang="en-US" sz="2400" dirty="0" smtClean="0">
              <a:latin typeface="Arial" panose="020B0604020202020204" pitchFamily="34" charset="0"/>
              <a:cs typeface="Arial" panose="020B0604020202020204" pitchFamily="34" charset="0"/>
            </a:endParaRPr>
          </a:p>
          <a:p>
            <a:pPr marL="342900" indent="-342900">
              <a:buClrTx/>
              <a:buFont typeface="Arial" panose="020B0604020202020204" pitchFamily="34" charset="0"/>
              <a:buChar char="•"/>
            </a:pPr>
            <a:endParaRPr lang="en-US" sz="2400" dirty="0" smtClean="0">
              <a:latin typeface="Arial" panose="020B0604020202020204" pitchFamily="34" charset="0"/>
              <a:cs typeface="Arial" panose="020B0604020202020204" pitchFamily="34" charset="0"/>
            </a:endParaRPr>
          </a:p>
          <a:p>
            <a:pPr>
              <a:buClr>
                <a:schemeClr val="tx1"/>
              </a:buClr>
            </a:pP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012492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66021" y="616121"/>
            <a:ext cx="7364558" cy="1727029"/>
          </a:xfrm>
        </p:spPr>
        <p:txBody>
          <a:bodyPr/>
          <a:lstStyle/>
          <a:p>
            <a:pPr algn="ctr"/>
            <a:r>
              <a:rPr lang="en-US" sz="3600" dirty="0" smtClean="0">
                <a:solidFill>
                  <a:schemeClr val="tx1"/>
                </a:solidFill>
                <a:latin typeface="Arial" panose="020B0604020202020204" pitchFamily="34" charset="0"/>
                <a:cs typeface="Arial" panose="020B0604020202020204" pitchFamily="34" charset="0"/>
              </a:rPr>
              <a:t>House Bill 471</a:t>
            </a:r>
            <a:br>
              <a:rPr lang="en-US" sz="3600" dirty="0" smtClean="0">
                <a:solidFill>
                  <a:schemeClr val="tx1"/>
                </a:solidFill>
                <a:latin typeface="Arial" panose="020B0604020202020204" pitchFamily="34" charset="0"/>
                <a:cs typeface="Arial" panose="020B0604020202020204" pitchFamily="34" charset="0"/>
              </a:rPr>
            </a:br>
            <a:r>
              <a:rPr lang="en-US" sz="3600" dirty="0" smtClean="0">
                <a:solidFill>
                  <a:schemeClr val="tx1"/>
                </a:solidFill>
                <a:latin typeface="Arial" panose="020B0604020202020204" pitchFamily="34" charset="0"/>
                <a:cs typeface="Arial" panose="020B0604020202020204" pitchFamily="34" charset="0"/>
              </a:rPr>
              <a:t>Charter Schools – </a:t>
            </a:r>
            <a:br>
              <a:rPr lang="en-US" sz="3600" dirty="0" smtClean="0">
                <a:solidFill>
                  <a:schemeClr val="tx1"/>
                </a:solidFill>
                <a:latin typeface="Arial" panose="020B0604020202020204" pitchFamily="34" charset="0"/>
                <a:cs typeface="Arial" panose="020B0604020202020204" pitchFamily="34" charset="0"/>
              </a:rPr>
            </a:br>
            <a:r>
              <a:rPr lang="en-US" sz="3600" dirty="0" smtClean="0">
                <a:solidFill>
                  <a:schemeClr val="tx1"/>
                </a:solidFill>
                <a:latin typeface="Arial" panose="020B0604020202020204" pitchFamily="34" charset="0"/>
                <a:cs typeface="Arial" panose="020B0604020202020204" pitchFamily="34" charset="0"/>
              </a:rPr>
              <a:t>Funding Provisions</a:t>
            </a:r>
            <a:endParaRPr lang="en-US" sz="3600" dirty="0">
              <a:solidFill>
                <a:schemeClr val="tx1"/>
              </a:solidFill>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838200" y="2800242"/>
            <a:ext cx="9220200" cy="3486257"/>
          </a:xfrm>
        </p:spPr>
        <p:txBody>
          <a:bodyPr>
            <a:normAutofit lnSpcReduction="10000"/>
          </a:bodyPr>
          <a:lstStyle/>
          <a:p>
            <a:pPr algn="ctr">
              <a:lnSpc>
                <a:spcPct val="110000"/>
              </a:lnSpc>
              <a:spcBef>
                <a:spcPts val="0"/>
              </a:spcBef>
            </a:pPr>
            <a:r>
              <a:rPr lang="en-US" sz="2600" b="1" dirty="0" smtClean="0">
                <a:solidFill>
                  <a:schemeClr val="tx1"/>
                </a:solidFill>
                <a:latin typeface="Arial" panose="020B0604020202020204" pitchFamily="34" charset="0"/>
                <a:cs typeface="Arial" panose="020B0604020202020204" pitchFamily="34" charset="0"/>
              </a:rPr>
              <a:t>2017 Regular Session of the </a:t>
            </a:r>
          </a:p>
          <a:p>
            <a:pPr algn="ctr">
              <a:lnSpc>
                <a:spcPct val="110000"/>
              </a:lnSpc>
              <a:spcBef>
                <a:spcPts val="0"/>
              </a:spcBef>
            </a:pPr>
            <a:r>
              <a:rPr lang="en-US" sz="2600" b="1" dirty="0" smtClean="0">
                <a:solidFill>
                  <a:schemeClr val="tx1"/>
                </a:solidFill>
                <a:latin typeface="Arial" panose="020B0604020202020204" pitchFamily="34" charset="0"/>
                <a:cs typeface="Arial" panose="020B0604020202020204" pitchFamily="34" charset="0"/>
              </a:rPr>
              <a:t>Kentucky General Assembly</a:t>
            </a:r>
          </a:p>
          <a:p>
            <a:pPr algn="ctr"/>
            <a:r>
              <a:rPr lang="en-US" b="1" dirty="0" smtClean="0">
                <a:solidFill>
                  <a:schemeClr val="tx1"/>
                </a:solidFill>
                <a:latin typeface="Arial" panose="020B0604020202020204" pitchFamily="34" charset="0"/>
                <a:cs typeface="Arial" panose="020B0604020202020204" pitchFamily="34" charset="0"/>
              </a:rPr>
              <a:t>Kentucky Department of Education</a:t>
            </a:r>
          </a:p>
          <a:p>
            <a:pPr algn="ctr"/>
            <a:r>
              <a:rPr lang="en-US" b="1" dirty="0" smtClean="0">
                <a:solidFill>
                  <a:schemeClr val="tx1"/>
                </a:solidFill>
                <a:latin typeface="Arial" panose="020B0604020202020204" pitchFamily="34" charset="0"/>
                <a:cs typeface="Arial" panose="020B0604020202020204" pitchFamily="34" charset="0"/>
              </a:rPr>
              <a:t>April 4, 2017</a:t>
            </a:r>
          </a:p>
          <a:p>
            <a:pPr lvl="0" algn="l" fontAlgn="ctr">
              <a:buClrTx/>
            </a:pPr>
            <a:r>
              <a:rPr lang="en-US" sz="1800" dirty="0">
                <a:solidFill>
                  <a:prstClr val="black"/>
                </a:solidFill>
                <a:latin typeface="Arial" panose="020B0604020202020204" pitchFamily="34" charset="0"/>
                <a:cs typeface="Arial" panose="020B0604020202020204" pitchFamily="34" charset="0"/>
              </a:rPr>
              <a:t>It is important to note that the funding provisions included in the amendments to the current budget only apply to fiscal year 2017-2018 (the second year of the current fiscal biennium). The legislature will have to address funding for charter schools in the 2018 Regular Session either through additional budget language or place it in statute.</a:t>
            </a:r>
          </a:p>
          <a:p>
            <a:pPr lvl="0" algn="l"/>
            <a:r>
              <a:rPr lang="en-US" sz="1600" dirty="0">
                <a:solidFill>
                  <a:prstClr val="black">
                    <a:lumMod val="75000"/>
                    <a:lumOff val="25000"/>
                  </a:prstClr>
                </a:solidFill>
                <a:latin typeface="Arial" panose="020B0604020202020204" pitchFamily="34" charset="0"/>
                <a:cs typeface="Arial" panose="020B0604020202020204" pitchFamily="34" charset="0"/>
              </a:rPr>
              <a:t> </a:t>
            </a:r>
          </a:p>
          <a:p>
            <a:pPr algn="l"/>
            <a:endParaRPr lang="en-US" dirty="0"/>
          </a:p>
        </p:txBody>
      </p:sp>
    </p:spTree>
    <p:extLst>
      <p:ext uri="{BB962C8B-B14F-4D97-AF65-F5344CB8AC3E}">
        <p14:creationId xmlns:p14="http://schemas.microsoft.com/office/powerpoint/2010/main" val="23160092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bwMode="auto">
          <a:xfrm>
            <a:off x="555624" y="390244"/>
            <a:ext cx="9053739" cy="69560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r>
              <a:rPr lang="en-US" sz="2600" dirty="0">
                <a:solidFill>
                  <a:schemeClr val="tx1"/>
                </a:solidFill>
                <a:latin typeface="Arial" panose="020B0604020202020204" pitchFamily="34" charset="0"/>
                <a:cs typeface="Arial" panose="020B0604020202020204" pitchFamily="34" charset="0"/>
              </a:rPr>
              <a:t>HB </a:t>
            </a:r>
            <a:r>
              <a:rPr lang="en-US" sz="2600" dirty="0" smtClean="0">
                <a:solidFill>
                  <a:schemeClr val="tx1"/>
                </a:solidFill>
                <a:latin typeface="Arial" panose="020B0604020202020204" pitchFamily="34" charset="0"/>
                <a:cs typeface="Arial" panose="020B0604020202020204" pitchFamily="34" charset="0"/>
              </a:rPr>
              <a:t>471 Charter Schools – Financing Provisions</a:t>
            </a:r>
            <a:endParaRPr lang="en-US" altLang="en-US" sz="2600" u="sng" dirty="0" smtClean="0">
              <a:solidFill>
                <a:schemeClr val="tx1"/>
              </a:solidFill>
              <a:latin typeface="Arial" panose="020B0604020202020204" pitchFamily="34" charset="0"/>
              <a:cs typeface="Arial" panose="020B0604020202020204" pitchFamily="34" charset="0"/>
            </a:endParaRPr>
          </a:p>
        </p:txBody>
      </p:sp>
      <p:sp>
        <p:nvSpPr>
          <p:cNvPr id="5" name="Content Placeholder 4"/>
          <p:cNvSpPr>
            <a:spLocks noGrp="1"/>
          </p:cNvSpPr>
          <p:nvPr>
            <p:ph type="body" sz="quarter" idx="13"/>
          </p:nvPr>
        </p:nvSpPr>
        <p:spPr>
          <a:xfrm>
            <a:off x="555625" y="1536474"/>
            <a:ext cx="9188450" cy="4902200"/>
          </a:xfrm>
        </p:spPr>
        <p:txBody>
          <a:bodyPr>
            <a:normAutofit/>
          </a:bodyPr>
          <a:lstStyle/>
          <a:p>
            <a:pPr marL="0" indent="0">
              <a:buClrTx/>
              <a:buNone/>
            </a:pPr>
            <a:r>
              <a:rPr lang="en-US" sz="1600" dirty="0">
                <a:solidFill>
                  <a:schemeClr val="tx1"/>
                </a:solidFill>
                <a:latin typeface="Arial" panose="020B0604020202020204" pitchFamily="34" charset="0"/>
                <a:cs typeface="Arial" panose="020B0604020202020204" pitchFamily="34" charset="0"/>
              </a:rPr>
              <a:t>A few highlights of the </a:t>
            </a:r>
            <a:r>
              <a:rPr lang="en-US" sz="1600" dirty="0" smtClean="0">
                <a:solidFill>
                  <a:schemeClr val="tx1"/>
                </a:solidFill>
                <a:latin typeface="Arial" panose="020B0604020202020204" pitchFamily="34" charset="0"/>
                <a:cs typeface="Arial" panose="020B0604020202020204" pitchFamily="34" charset="0"/>
              </a:rPr>
              <a:t>charter funding </a:t>
            </a:r>
            <a:r>
              <a:rPr lang="en-US" sz="1600" dirty="0">
                <a:solidFill>
                  <a:schemeClr val="tx1"/>
                </a:solidFill>
                <a:latin typeface="Arial" panose="020B0604020202020204" pitchFamily="34" charset="0"/>
                <a:cs typeface="Arial" panose="020B0604020202020204" pitchFamily="34" charset="0"/>
              </a:rPr>
              <a:t>provisions:</a:t>
            </a:r>
          </a:p>
          <a:p>
            <a:pPr lvl="0">
              <a:buClrTx/>
            </a:pPr>
            <a:r>
              <a:rPr lang="en-US" sz="1600" dirty="0">
                <a:solidFill>
                  <a:schemeClr val="tx1"/>
                </a:solidFill>
                <a:latin typeface="Arial" panose="020B0604020202020204" pitchFamily="34" charset="0"/>
                <a:cs typeface="Arial" panose="020B0604020202020204" pitchFamily="34" charset="0"/>
              </a:rPr>
              <a:t>Attendance for a student enrolled in a public charter school who resides within the boundaries of the local school district where the public charter school is located is included and reported in the local school district's Superintendent's Annual Attendance Report and </a:t>
            </a:r>
            <a:r>
              <a:rPr lang="en-US" sz="1600" dirty="0" smtClean="0">
                <a:solidFill>
                  <a:schemeClr val="tx1"/>
                </a:solidFill>
                <a:latin typeface="Arial" panose="020B0604020202020204" pitchFamily="34" charset="0"/>
                <a:cs typeface="Arial" panose="020B0604020202020204" pitchFamily="34" charset="0"/>
              </a:rPr>
              <a:t>used to </a:t>
            </a:r>
            <a:r>
              <a:rPr lang="en-US" sz="1600" dirty="0">
                <a:solidFill>
                  <a:schemeClr val="tx1"/>
                </a:solidFill>
                <a:latin typeface="Arial" panose="020B0604020202020204" pitchFamily="34" charset="0"/>
                <a:cs typeface="Arial" panose="020B0604020202020204" pitchFamily="34" charset="0"/>
              </a:rPr>
              <a:t>calculate funding for the local school district SEEK funds.</a:t>
            </a:r>
          </a:p>
          <a:p>
            <a:pPr lvl="0">
              <a:buClrTx/>
            </a:pPr>
            <a:r>
              <a:rPr lang="en-US" sz="1600" dirty="0">
                <a:solidFill>
                  <a:schemeClr val="tx1"/>
                </a:solidFill>
                <a:latin typeface="Arial" panose="020B0604020202020204" pitchFamily="34" charset="0"/>
                <a:cs typeface="Arial" panose="020B0604020202020204" pitchFamily="34" charset="0"/>
              </a:rPr>
              <a:t>A local school district where a public charter school is located must utilize SEEK funds to pay for those students attending the </a:t>
            </a:r>
            <a:r>
              <a:rPr lang="en-US" sz="1600" dirty="0" smtClean="0">
                <a:solidFill>
                  <a:schemeClr val="tx1"/>
                </a:solidFill>
                <a:latin typeface="Arial" panose="020B0604020202020204" pitchFamily="34" charset="0"/>
                <a:cs typeface="Arial" panose="020B0604020202020204" pitchFamily="34" charset="0"/>
              </a:rPr>
              <a:t>charter. This </a:t>
            </a:r>
            <a:r>
              <a:rPr lang="en-US" sz="1600" dirty="0">
                <a:solidFill>
                  <a:schemeClr val="tx1"/>
                </a:solidFill>
                <a:latin typeface="Arial" panose="020B0604020202020204" pitchFamily="34" charset="0"/>
                <a:cs typeface="Arial" panose="020B0604020202020204" pitchFamily="34" charset="0"/>
              </a:rPr>
              <a:t>is based on the current school allocation model used by the local school </a:t>
            </a:r>
            <a:r>
              <a:rPr lang="en-US" sz="1600" dirty="0" smtClean="0">
                <a:solidFill>
                  <a:schemeClr val="tx1"/>
                </a:solidFill>
                <a:latin typeface="Arial" panose="020B0604020202020204" pitchFamily="34" charset="0"/>
                <a:cs typeface="Arial" panose="020B0604020202020204" pitchFamily="34" charset="0"/>
              </a:rPr>
              <a:t>district. </a:t>
            </a:r>
            <a:endParaRPr lang="en-US" sz="1600" dirty="0">
              <a:solidFill>
                <a:schemeClr val="tx1"/>
              </a:solidFill>
              <a:latin typeface="Arial" panose="020B0604020202020204" pitchFamily="34" charset="0"/>
              <a:cs typeface="Arial" panose="020B0604020202020204" pitchFamily="34" charset="0"/>
            </a:endParaRPr>
          </a:p>
          <a:p>
            <a:pPr lvl="0">
              <a:buClrTx/>
            </a:pPr>
            <a:r>
              <a:rPr lang="en-US" sz="1600" dirty="0">
                <a:solidFill>
                  <a:schemeClr val="tx1"/>
                </a:solidFill>
                <a:latin typeface="Arial" panose="020B0604020202020204" pitchFamily="34" charset="0"/>
                <a:cs typeface="Arial" panose="020B0604020202020204" pitchFamily="34" charset="0"/>
              </a:rPr>
              <a:t>Local school </a:t>
            </a:r>
            <a:r>
              <a:rPr lang="en-US" sz="1600" dirty="0" smtClean="0">
                <a:solidFill>
                  <a:schemeClr val="tx1"/>
                </a:solidFill>
                <a:latin typeface="Arial" panose="020B0604020202020204" pitchFamily="34" charset="0"/>
                <a:cs typeface="Arial" panose="020B0604020202020204" pitchFamily="34" charset="0"/>
              </a:rPr>
              <a:t>districts </a:t>
            </a:r>
            <a:r>
              <a:rPr lang="en-US" sz="1600" dirty="0">
                <a:solidFill>
                  <a:schemeClr val="tx1"/>
                </a:solidFill>
                <a:latin typeface="Arial" panose="020B0604020202020204" pitchFamily="34" charset="0"/>
                <a:cs typeface="Arial" panose="020B0604020202020204" pitchFamily="34" charset="0"/>
              </a:rPr>
              <a:t>must provide a report detailing the formula (which the minimum is already set in statute) and submit </a:t>
            </a:r>
            <a:r>
              <a:rPr lang="en-US" sz="1600" dirty="0" smtClean="0">
                <a:solidFill>
                  <a:schemeClr val="tx1"/>
                </a:solidFill>
                <a:latin typeface="Arial" panose="020B0604020202020204" pitchFamily="34" charset="0"/>
                <a:cs typeface="Arial" panose="020B0604020202020204" pitchFamily="34" charset="0"/>
              </a:rPr>
              <a:t>it to </a:t>
            </a:r>
            <a:r>
              <a:rPr lang="en-US" sz="1600" dirty="0">
                <a:solidFill>
                  <a:schemeClr val="tx1"/>
                </a:solidFill>
                <a:latin typeface="Arial" panose="020B0604020202020204" pitchFamily="34" charset="0"/>
                <a:cs typeface="Arial" panose="020B0604020202020204" pitchFamily="34" charset="0"/>
              </a:rPr>
              <a:t>KBE, the Secretary of the Education and Workforce Development Cabinet, the LRC and the authorizer within 30 days of adoption.</a:t>
            </a:r>
          </a:p>
          <a:p>
            <a:pPr lvl="0">
              <a:buClrTx/>
            </a:pPr>
            <a:r>
              <a:rPr lang="en-US" sz="1600" dirty="0">
                <a:solidFill>
                  <a:schemeClr val="tx1"/>
                </a:solidFill>
                <a:latin typeface="Arial" panose="020B0604020202020204" pitchFamily="34" charset="0"/>
                <a:cs typeface="Arial" panose="020B0604020202020204" pitchFamily="34" charset="0"/>
              </a:rPr>
              <a:t>KBE may find the formula deficient</a:t>
            </a:r>
            <a:r>
              <a:rPr lang="en-US" sz="1600" dirty="0" smtClean="0">
                <a:solidFill>
                  <a:schemeClr val="tx1"/>
                </a:solidFill>
                <a:latin typeface="Arial" panose="020B0604020202020204" pitchFamily="34" charset="0"/>
                <a:cs typeface="Arial" panose="020B0604020202020204" pitchFamily="34" charset="0"/>
              </a:rPr>
              <a:t>.</a:t>
            </a:r>
          </a:p>
          <a:p>
            <a:pPr>
              <a:buClrTx/>
            </a:pPr>
            <a:r>
              <a:rPr lang="en-US" sz="1600" dirty="0">
                <a:solidFill>
                  <a:schemeClr val="tx1"/>
                </a:solidFill>
                <a:latin typeface="Arial" panose="020B0604020202020204" pitchFamily="34" charset="0"/>
                <a:cs typeface="Arial" panose="020B0604020202020204" pitchFamily="34" charset="0"/>
              </a:rPr>
              <a:t>If a local school district levies an occupational license tax, charter schools must receive a proportionate per-pupil amount of the occupational license fees.</a:t>
            </a:r>
          </a:p>
          <a:p>
            <a:pPr marL="0" lvl="0" indent="0">
              <a:buClrTx/>
              <a:buNone/>
            </a:pPr>
            <a:endParaRPr lang="en-US" sz="1600" dirty="0">
              <a:solidFill>
                <a:schemeClr val="tx1"/>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91BD7323-49BF-4C97-8773-5EC64C492009}" type="slidenum">
              <a:rPr lang="en-US" smtClean="0"/>
              <a:t>21</a:t>
            </a:fld>
            <a:endParaRPr lang="en-US" dirty="0"/>
          </a:p>
        </p:txBody>
      </p:sp>
    </p:spTree>
    <p:extLst>
      <p:ext uri="{BB962C8B-B14F-4D97-AF65-F5344CB8AC3E}">
        <p14:creationId xmlns:p14="http://schemas.microsoft.com/office/powerpoint/2010/main" val="382695073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bwMode="auto">
          <a:xfrm>
            <a:off x="555624" y="390244"/>
            <a:ext cx="9053739" cy="69560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r>
              <a:rPr lang="en-US" sz="2600" dirty="0">
                <a:solidFill>
                  <a:schemeClr val="tx1"/>
                </a:solidFill>
                <a:latin typeface="Arial" panose="020B0604020202020204" pitchFamily="34" charset="0"/>
                <a:cs typeface="Arial" panose="020B0604020202020204" pitchFamily="34" charset="0"/>
              </a:rPr>
              <a:t>HB </a:t>
            </a:r>
            <a:r>
              <a:rPr lang="en-US" sz="2600" dirty="0" smtClean="0">
                <a:solidFill>
                  <a:schemeClr val="tx1"/>
                </a:solidFill>
                <a:latin typeface="Arial" panose="020B0604020202020204" pitchFamily="34" charset="0"/>
                <a:cs typeface="Arial" panose="020B0604020202020204" pitchFamily="34" charset="0"/>
              </a:rPr>
              <a:t>471 Charter Schools – Financing Provisions</a:t>
            </a:r>
            <a:endParaRPr lang="en-US" altLang="en-US" sz="2600" u="sng" dirty="0" smtClean="0">
              <a:solidFill>
                <a:schemeClr val="tx1"/>
              </a:solidFill>
              <a:latin typeface="Arial" panose="020B0604020202020204" pitchFamily="34" charset="0"/>
              <a:cs typeface="Arial" panose="020B0604020202020204" pitchFamily="34" charset="0"/>
            </a:endParaRPr>
          </a:p>
        </p:txBody>
      </p:sp>
      <p:sp>
        <p:nvSpPr>
          <p:cNvPr id="5" name="Content Placeholder 4"/>
          <p:cNvSpPr>
            <a:spLocks noGrp="1"/>
          </p:cNvSpPr>
          <p:nvPr>
            <p:ph type="body" sz="quarter" idx="13"/>
          </p:nvPr>
        </p:nvSpPr>
        <p:spPr>
          <a:xfrm>
            <a:off x="555625" y="1536474"/>
            <a:ext cx="9188450" cy="4902200"/>
          </a:xfrm>
        </p:spPr>
        <p:txBody>
          <a:bodyPr>
            <a:normAutofit/>
          </a:bodyPr>
          <a:lstStyle/>
          <a:p>
            <a:pPr marL="0" lvl="0" indent="0">
              <a:buClrTx/>
              <a:buNone/>
            </a:pPr>
            <a:r>
              <a:rPr lang="en-US" sz="2000" dirty="0" smtClean="0">
                <a:latin typeface="Arial" panose="020B0604020202020204" pitchFamily="34" charset="0"/>
                <a:cs typeface="Arial" panose="020B0604020202020204" pitchFamily="34" charset="0"/>
              </a:rPr>
              <a:t>Some </a:t>
            </a:r>
            <a:r>
              <a:rPr lang="en-US" sz="2000" dirty="0">
                <a:latin typeface="Arial" panose="020B0604020202020204" pitchFamily="34" charset="0"/>
                <a:cs typeface="Arial" panose="020B0604020202020204" pitchFamily="34" charset="0"/>
              </a:rPr>
              <a:t>local funds are excluded from </a:t>
            </a:r>
            <a:r>
              <a:rPr lang="en-US" sz="2000" dirty="0" smtClean="0">
                <a:latin typeface="Arial" panose="020B0604020202020204" pitchFamily="34" charset="0"/>
                <a:cs typeface="Arial" panose="020B0604020202020204" pitchFamily="34" charset="0"/>
              </a:rPr>
              <a:t>allocation to </a:t>
            </a:r>
            <a:r>
              <a:rPr lang="en-US" sz="2000" dirty="0">
                <a:latin typeface="Arial" panose="020B0604020202020204" pitchFamily="34" charset="0"/>
                <a:cs typeface="Arial" panose="020B0604020202020204" pitchFamily="34" charset="0"/>
              </a:rPr>
              <a:t>the charter school.</a:t>
            </a:r>
          </a:p>
          <a:p>
            <a:pPr lvl="1">
              <a:buClrTx/>
            </a:pPr>
            <a:r>
              <a:rPr lang="en-US" sz="2000" dirty="0">
                <a:latin typeface="Arial" panose="020B0604020202020204" pitchFamily="34" charset="0"/>
                <a:cs typeface="Arial" panose="020B0604020202020204" pitchFamily="34" charset="0"/>
              </a:rPr>
              <a:t>Local capital outlay or other financing mechanisms for new construction or renovations for school facilities;</a:t>
            </a:r>
          </a:p>
          <a:p>
            <a:pPr lvl="1">
              <a:buClrTx/>
            </a:pPr>
            <a:r>
              <a:rPr lang="en-US" sz="2000" dirty="0">
                <a:latin typeface="Arial" panose="020B0604020202020204" pitchFamily="34" charset="0"/>
                <a:cs typeface="Arial" panose="020B0604020202020204" pitchFamily="34" charset="0"/>
              </a:rPr>
              <a:t>Local property tax rates levied that are up to no more than 30% of the revenue guaranteed by SEEK; and </a:t>
            </a:r>
          </a:p>
          <a:p>
            <a:pPr lvl="1">
              <a:buClrTx/>
            </a:pPr>
            <a:r>
              <a:rPr lang="en-US" sz="2000" dirty="0">
                <a:latin typeface="Arial" panose="020B0604020202020204" pitchFamily="34" charset="0"/>
                <a:cs typeface="Arial" panose="020B0604020202020204" pitchFamily="34" charset="0"/>
              </a:rPr>
              <a:t>Transportation funds (If a local district chooses not to provide transportation, then a proportionate amount of funds are transferred to the charter school for funding transportation</a:t>
            </a:r>
            <a:r>
              <a:rPr lang="en-US" sz="2000" dirty="0" smtClean="0">
                <a:latin typeface="Arial" panose="020B0604020202020204" pitchFamily="34" charset="0"/>
                <a:cs typeface="Arial" panose="020B0604020202020204" pitchFamily="34" charset="0"/>
              </a:rPr>
              <a:t>).</a:t>
            </a:r>
          </a:p>
          <a:p>
            <a:pPr marL="0" indent="0">
              <a:buClrTx/>
              <a:buNone/>
            </a:pPr>
            <a:r>
              <a:rPr lang="en-US" sz="2000" dirty="0" smtClean="0">
                <a:latin typeface="Arial" panose="020B0604020202020204" pitchFamily="34" charset="0"/>
                <a:cs typeface="Arial" panose="020B0604020202020204" pitchFamily="34" charset="0"/>
              </a:rPr>
              <a:t>Three </a:t>
            </a:r>
            <a:r>
              <a:rPr lang="en-US" sz="2000" dirty="0">
                <a:latin typeface="Arial" panose="020B0604020202020204" pitchFamily="34" charset="0"/>
                <a:cs typeface="Arial" panose="020B0604020202020204" pitchFamily="34" charset="0"/>
              </a:rPr>
              <a:t>percent of the total funding must be retained by the authorizer if the authorizer is a local school district or transferred to the authorizer if the authorizer is not a local school district. </a:t>
            </a:r>
          </a:p>
        </p:txBody>
      </p:sp>
      <p:sp>
        <p:nvSpPr>
          <p:cNvPr id="2" name="Slide Number Placeholder 1"/>
          <p:cNvSpPr>
            <a:spLocks noGrp="1"/>
          </p:cNvSpPr>
          <p:nvPr>
            <p:ph type="sldNum" sz="quarter" idx="12"/>
          </p:nvPr>
        </p:nvSpPr>
        <p:spPr/>
        <p:txBody>
          <a:bodyPr/>
          <a:lstStyle/>
          <a:p>
            <a:fld id="{91BD7323-49BF-4C97-8773-5EC64C492009}" type="slidenum">
              <a:rPr lang="en-US" smtClean="0"/>
              <a:t>22</a:t>
            </a:fld>
            <a:endParaRPr lang="en-US" dirty="0"/>
          </a:p>
        </p:txBody>
      </p:sp>
    </p:spTree>
    <p:extLst>
      <p:ext uri="{BB962C8B-B14F-4D97-AF65-F5344CB8AC3E}">
        <p14:creationId xmlns:p14="http://schemas.microsoft.com/office/powerpoint/2010/main" val="282731467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bwMode="auto">
          <a:xfrm>
            <a:off x="555624" y="390244"/>
            <a:ext cx="9053739" cy="69560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r>
              <a:rPr lang="en-US" sz="2600" dirty="0">
                <a:solidFill>
                  <a:schemeClr val="tx1"/>
                </a:solidFill>
                <a:latin typeface="Arial" panose="020B0604020202020204" pitchFamily="34" charset="0"/>
                <a:cs typeface="Arial" panose="020B0604020202020204" pitchFamily="34" charset="0"/>
              </a:rPr>
              <a:t>HB </a:t>
            </a:r>
            <a:r>
              <a:rPr lang="en-US" sz="2600" dirty="0" smtClean="0">
                <a:solidFill>
                  <a:schemeClr val="tx1"/>
                </a:solidFill>
                <a:latin typeface="Arial" panose="020B0604020202020204" pitchFamily="34" charset="0"/>
                <a:cs typeface="Arial" panose="020B0604020202020204" pitchFamily="34" charset="0"/>
              </a:rPr>
              <a:t>471 Charter Schools – Temporary Financing Provisions</a:t>
            </a:r>
            <a:endParaRPr lang="en-US" altLang="en-US" sz="2600" u="sng" dirty="0" smtClean="0">
              <a:solidFill>
                <a:schemeClr val="tx1"/>
              </a:solidFill>
              <a:latin typeface="Arial" panose="020B0604020202020204" pitchFamily="34" charset="0"/>
              <a:cs typeface="Arial" panose="020B0604020202020204" pitchFamily="34" charset="0"/>
            </a:endParaRPr>
          </a:p>
        </p:txBody>
      </p:sp>
      <p:sp>
        <p:nvSpPr>
          <p:cNvPr id="5" name="Content Placeholder 4"/>
          <p:cNvSpPr>
            <a:spLocks noGrp="1"/>
          </p:cNvSpPr>
          <p:nvPr>
            <p:ph type="body" sz="quarter" idx="13"/>
          </p:nvPr>
        </p:nvSpPr>
        <p:spPr>
          <a:xfrm>
            <a:off x="555625" y="1536474"/>
            <a:ext cx="9188450" cy="4902200"/>
          </a:xfrm>
        </p:spPr>
        <p:txBody>
          <a:bodyPr>
            <a:normAutofit/>
          </a:bodyPr>
          <a:lstStyle/>
          <a:p>
            <a:pPr marL="0" indent="0">
              <a:buClrTx/>
              <a:buNone/>
            </a:pPr>
            <a:r>
              <a:rPr lang="en-US" sz="2000" b="1" u="sng" dirty="0">
                <a:latin typeface="Arial" panose="020B0604020202020204" pitchFamily="34" charset="0"/>
                <a:cs typeface="Arial" panose="020B0604020202020204" pitchFamily="34" charset="0"/>
              </a:rPr>
              <a:t>Transportation </a:t>
            </a:r>
            <a:endParaRPr lang="en-US" sz="2000" dirty="0">
              <a:latin typeface="Arial" panose="020B0604020202020204" pitchFamily="34" charset="0"/>
              <a:cs typeface="Arial" panose="020B0604020202020204" pitchFamily="34" charset="0"/>
            </a:endParaRPr>
          </a:p>
          <a:p>
            <a:pPr lvl="0">
              <a:buClrTx/>
            </a:pPr>
            <a:r>
              <a:rPr lang="en-US" sz="2000" dirty="0">
                <a:latin typeface="Arial" panose="020B0604020202020204" pitchFamily="34" charset="0"/>
                <a:cs typeface="Arial" panose="020B0604020202020204" pitchFamily="34" charset="0"/>
              </a:rPr>
              <a:t>If a local school district provides transportation to students attending a public charter school under terms agreed upon by the local school district and the public charter school in the charter contract, the local school district </a:t>
            </a:r>
            <a:r>
              <a:rPr lang="en-US" sz="2000" dirty="0" smtClean="0">
                <a:latin typeface="Arial" panose="020B0604020202020204" pitchFamily="34" charset="0"/>
                <a:cs typeface="Arial" panose="020B0604020202020204" pitchFamily="34" charset="0"/>
              </a:rPr>
              <a:t>is not required </a:t>
            </a:r>
            <a:r>
              <a:rPr lang="en-US" sz="2000" dirty="0">
                <a:latin typeface="Arial" panose="020B0604020202020204" pitchFamily="34" charset="0"/>
                <a:cs typeface="Arial" panose="020B0604020202020204" pitchFamily="34" charset="0"/>
              </a:rPr>
              <a:t>to transfer transportation funds. </a:t>
            </a:r>
          </a:p>
          <a:p>
            <a:pPr lvl="0">
              <a:buClrTx/>
            </a:pPr>
            <a:r>
              <a:rPr lang="en-US" sz="2000" dirty="0">
                <a:latin typeface="Arial" panose="020B0604020202020204" pitchFamily="34" charset="0"/>
                <a:cs typeface="Arial" panose="020B0604020202020204" pitchFamily="34" charset="0"/>
              </a:rPr>
              <a:t>If a local school district does not provide transportation to students attending a public charter school, </a:t>
            </a:r>
            <a:r>
              <a:rPr lang="en-US" sz="2000" dirty="0" smtClean="0">
                <a:latin typeface="Arial" panose="020B0604020202020204" pitchFamily="34" charset="0"/>
                <a:cs typeface="Arial" panose="020B0604020202020204" pitchFamily="34" charset="0"/>
              </a:rPr>
              <a:t>proportionate transportation </a:t>
            </a:r>
            <a:r>
              <a:rPr lang="en-US" sz="2000" dirty="0">
                <a:latin typeface="Arial" panose="020B0604020202020204" pitchFamily="34" charset="0"/>
                <a:cs typeface="Arial" panose="020B0604020202020204" pitchFamily="34" charset="0"/>
              </a:rPr>
              <a:t>funds must be transferred to the public charter school. </a:t>
            </a:r>
          </a:p>
          <a:p>
            <a:pPr lvl="0">
              <a:buClrTx/>
            </a:pPr>
            <a:r>
              <a:rPr lang="en-US" sz="2000" dirty="0">
                <a:latin typeface="Arial" panose="020B0604020202020204" pitchFamily="34" charset="0"/>
                <a:cs typeface="Arial" panose="020B0604020202020204" pitchFamily="34" charset="0"/>
              </a:rPr>
              <a:t>The amount of funds transferred must be calculated by multiplying the total amount of transportation funds the local school district receives by a fraction, the numerator of which equals the number of students attending the public charter school who would otherwise be transported by the local school district, and the denominator of which equals the total number of students transported by the local school </a:t>
            </a:r>
            <a:r>
              <a:rPr lang="en-US" sz="2000" dirty="0" smtClean="0">
                <a:latin typeface="Arial" panose="020B0604020202020204" pitchFamily="34" charset="0"/>
                <a:cs typeface="Arial" panose="020B0604020202020204" pitchFamily="34" charset="0"/>
              </a:rPr>
              <a:t>district. </a:t>
            </a:r>
            <a:endParaRPr lang="en-US" sz="2000" dirty="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91BD7323-49BF-4C97-8773-5EC64C492009}" type="slidenum">
              <a:rPr lang="en-US" smtClean="0"/>
              <a:t>23</a:t>
            </a:fld>
            <a:endParaRPr lang="en-US" dirty="0"/>
          </a:p>
        </p:txBody>
      </p:sp>
    </p:spTree>
    <p:extLst>
      <p:ext uri="{BB962C8B-B14F-4D97-AF65-F5344CB8AC3E}">
        <p14:creationId xmlns:p14="http://schemas.microsoft.com/office/powerpoint/2010/main" val="115161852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bwMode="auto">
          <a:xfrm>
            <a:off x="555624" y="390244"/>
            <a:ext cx="9053739" cy="69560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r>
              <a:rPr lang="en-US" sz="2600" dirty="0">
                <a:solidFill>
                  <a:schemeClr val="tx1"/>
                </a:solidFill>
                <a:latin typeface="Arial" panose="020B0604020202020204" pitchFamily="34" charset="0"/>
                <a:cs typeface="Arial" panose="020B0604020202020204" pitchFamily="34" charset="0"/>
              </a:rPr>
              <a:t>HB </a:t>
            </a:r>
            <a:r>
              <a:rPr lang="en-US" sz="2600" dirty="0" smtClean="0">
                <a:solidFill>
                  <a:schemeClr val="tx1"/>
                </a:solidFill>
                <a:latin typeface="Arial" panose="020B0604020202020204" pitchFamily="34" charset="0"/>
                <a:cs typeface="Arial" panose="020B0604020202020204" pitchFamily="34" charset="0"/>
              </a:rPr>
              <a:t>471 Charter Schools – Financing Provisions</a:t>
            </a:r>
            <a:endParaRPr lang="en-US" altLang="en-US" sz="2600" u="sng" dirty="0" smtClean="0">
              <a:solidFill>
                <a:schemeClr val="tx1"/>
              </a:solidFill>
              <a:latin typeface="Arial" panose="020B0604020202020204" pitchFamily="34" charset="0"/>
              <a:cs typeface="Arial" panose="020B0604020202020204" pitchFamily="34" charset="0"/>
            </a:endParaRPr>
          </a:p>
        </p:txBody>
      </p:sp>
      <p:sp>
        <p:nvSpPr>
          <p:cNvPr id="5" name="Content Placeholder 4"/>
          <p:cNvSpPr>
            <a:spLocks noGrp="1"/>
          </p:cNvSpPr>
          <p:nvPr>
            <p:ph type="body" sz="quarter" idx="13"/>
          </p:nvPr>
        </p:nvSpPr>
        <p:spPr>
          <a:xfrm>
            <a:off x="555625" y="1085850"/>
            <a:ext cx="9188450" cy="5352824"/>
          </a:xfrm>
        </p:spPr>
        <p:txBody>
          <a:bodyPr>
            <a:noAutofit/>
          </a:bodyPr>
          <a:lstStyle/>
          <a:p>
            <a:pPr marL="0" indent="0">
              <a:buClrTx/>
              <a:buNone/>
            </a:pPr>
            <a:r>
              <a:rPr lang="en-US" sz="1800" dirty="0">
                <a:solidFill>
                  <a:schemeClr val="tx1"/>
                </a:solidFill>
                <a:latin typeface="Arial" panose="020B0604020202020204" pitchFamily="34" charset="0"/>
                <a:cs typeface="Arial" panose="020B0604020202020204" pitchFamily="34" charset="0"/>
              </a:rPr>
              <a:t>The KBE must set a schedule for distribution of local school district funds to be transferred to the charter.</a:t>
            </a:r>
          </a:p>
          <a:p>
            <a:pPr lvl="0">
              <a:buClrTx/>
            </a:pPr>
            <a:r>
              <a:rPr lang="en-US" sz="1800" dirty="0">
                <a:solidFill>
                  <a:schemeClr val="tx1"/>
                </a:solidFill>
                <a:latin typeface="Arial" panose="020B0604020202020204" pitchFamily="34" charset="0"/>
                <a:cs typeface="Arial" panose="020B0604020202020204" pitchFamily="34" charset="0"/>
              </a:rPr>
              <a:t>A fine of not less than 5% of the total funding per funding period must be levied on the local school district if the funds are not transferred.  </a:t>
            </a:r>
          </a:p>
          <a:p>
            <a:pPr lvl="0">
              <a:buClrTx/>
            </a:pPr>
            <a:r>
              <a:rPr lang="en-US" sz="1800" dirty="0">
                <a:solidFill>
                  <a:schemeClr val="tx1"/>
                </a:solidFill>
                <a:latin typeface="Arial" panose="020B0604020202020204" pitchFamily="34" charset="0"/>
                <a:cs typeface="Arial" panose="020B0604020202020204" pitchFamily="34" charset="0"/>
              </a:rPr>
              <a:t>The fine is to be assessed for every five days the fund transfer is late.</a:t>
            </a:r>
          </a:p>
          <a:p>
            <a:pPr marL="0" indent="0">
              <a:buClrTx/>
              <a:buNone/>
            </a:pPr>
            <a:r>
              <a:rPr lang="en-US" sz="1800" dirty="0" smtClean="0">
                <a:solidFill>
                  <a:schemeClr val="tx1"/>
                </a:solidFill>
                <a:latin typeface="Arial" panose="020B0604020202020204" pitchFamily="34" charset="0"/>
                <a:cs typeface="Arial" panose="020B0604020202020204" pitchFamily="34" charset="0"/>
              </a:rPr>
              <a:t>Funds </a:t>
            </a:r>
            <a:r>
              <a:rPr lang="en-US" sz="1800" dirty="0">
                <a:solidFill>
                  <a:schemeClr val="tx1"/>
                </a:solidFill>
                <a:latin typeface="Arial" panose="020B0604020202020204" pitchFamily="34" charset="0"/>
                <a:cs typeface="Arial" panose="020B0604020202020204" pitchFamily="34" charset="0"/>
              </a:rPr>
              <a:t>are transferred to:</a:t>
            </a:r>
          </a:p>
          <a:p>
            <a:pPr lvl="0">
              <a:buClrTx/>
            </a:pPr>
            <a:r>
              <a:rPr lang="en-US" sz="1800" dirty="0">
                <a:solidFill>
                  <a:schemeClr val="tx1"/>
                </a:solidFill>
                <a:latin typeface="Arial" panose="020B0604020202020204" pitchFamily="34" charset="0"/>
                <a:cs typeface="Arial" panose="020B0604020202020204" pitchFamily="34" charset="0"/>
              </a:rPr>
              <a:t>The public charter school if the local school district is the authorizer;</a:t>
            </a:r>
          </a:p>
          <a:p>
            <a:pPr lvl="0">
              <a:buClrTx/>
            </a:pPr>
            <a:r>
              <a:rPr lang="en-US" sz="1800" dirty="0">
                <a:solidFill>
                  <a:schemeClr val="tx1"/>
                </a:solidFill>
                <a:latin typeface="Arial" panose="020B0604020202020204" pitchFamily="34" charset="0"/>
                <a:cs typeface="Arial" panose="020B0604020202020204" pitchFamily="34" charset="0"/>
              </a:rPr>
              <a:t>The Regional Achievement Academy if a Regional Achievement Zone collaborative is the authorizer; or</a:t>
            </a:r>
          </a:p>
          <a:p>
            <a:pPr lvl="0">
              <a:buClrTx/>
            </a:pPr>
            <a:r>
              <a:rPr lang="en-US" sz="1800" dirty="0">
                <a:solidFill>
                  <a:schemeClr val="tx1"/>
                </a:solidFill>
                <a:latin typeface="Arial" panose="020B0604020202020204" pitchFamily="34" charset="0"/>
                <a:cs typeface="Arial" panose="020B0604020202020204" pitchFamily="34" charset="0"/>
              </a:rPr>
              <a:t>The authorizer if a local school district or Regional Achievement Zone collaborative is not the authorizer of the public charter school.</a:t>
            </a:r>
          </a:p>
          <a:p>
            <a:pPr marL="0" indent="0">
              <a:buClrTx/>
              <a:buNone/>
            </a:pPr>
            <a:r>
              <a:rPr lang="en-US" sz="1800" dirty="0" smtClean="0">
                <a:solidFill>
                  <a:schemeClr val="tx1"/>
                </a:solidFill>
                <a:latin typeface="Arial" panose="020B0604020202020204" pitchFamily="34" charset="0"/>
                <a:cs typeface="Arial" panose="020B0604020202020204" pitchFamily="34" charset="0"/>
              </a:rPr>
              <a:t>The </a:t>
            </a:r>
            <a:r>
              <a:rPr lang="en-US" sz="1800" dirty="0">
                <a:solidFill>
                  <a:schemeClr val="tx1"/>
                </a:solidFill>
                <a:latin typeface="Arial" panose="020B0604020202020204" pitchFamily="34" charset="0"/>
                <a:cs typeface="Arial" panose="020B0604020202020204" pitchFamily="34" charset="0"/>
              </a:rPr>
              <a:t>Kentucky Board of Education must promulgate administrative regulations governing the transfer of funds between local school districts, authorizers, and public charter schools, and the imposition of fines for late </a:t>
            </a:r>
            <a:r>
              <a:rPr lang="en-US" sz="1800" dirty="0" smtClean="0">
                <a:solidFill>
                  <a:schemeClr val="tx1"/>
                </a:solidFill>
                <a:latin typeface="Arial" panose="020B0604020202020204" pitchFamily="34" charset="0"/>
                <a:cs typeface="Arial" panose="020B0604020202020204" pitchFamily="34" charset="0"/>
              </a:rPr>
              <a:t>fund </a:t>
            </a:r>
            <a:r>
              <a:rPr lang="en-US" sz="1800" dirty="0">
                <a:solidFill>
                  <a:schemeClr val="tx1"/>
                </a:solidFill>
                <a:latin typeface="Arial" panose="020B0604020202020204" pitchFamily="34" charset="0"/>
                <a:cs typeface="Arial" panose="020B0604020202020204" pitchFamily="34" charset="0"/>
              </a:rPr>
              <a:t>transfers.</a:t>
            </a:r>
          </a:p>
        </p:txBody>
      </p:sp>
      <p:sp>
        <p:nvSpPr>
          <p:cNvPr id="2" name="Slide Number Placeholder 1"/>
          <p:cNvSpPr>
            <a:spLocks noGrp="1"/>
          </p:cNvSpPr>
          <p:nvPr>
            <p:ph type="sldNum" sz="quarter" idx="12"/>
          </p:nvPr>
        </p:nvSpPr>
        <p:spPr/>
        <p:txBody>
          <a:bodyPr/>
          <a:lstStyle/>
          <a:p>
            <a:fld id="{91BD7323-49BF-4C97-8773-5EC64C492009}" type="slidenum">
              <a:rPr lang="en-US" smtClean="0"/>
              <a:t>24</a:t>
            </a:fld>
            <a:endParaRPr lang="en-US" dirty="0"/>
          </a:p>
        </p:txBody>
      </p:sp>
    </p:spTree>
    <p:extLst>
      <p:ext uri="{BB962C8B-B14F-4D97-AF65-F5344CB8AC3E}">
        <p14:creationId xmlns:p14="http://schemas.microsoft.com/office/powerpoint/2010/main" val="51449650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bwMode="auto">
          <a:xfrm>
            <a:off x="555624" y="390244"/>
            <a:ext cx="9053739" cy="69560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r>
              <a:rPr lang="en-US" sz="2600" dirty="0">
                <a:solidFill>
                  <a:schemeClr val="tx1"/>
                </a:solidFill>
                <a:latin typeface="Arial" panose="020B0604020202020204" pitchFamily="34" charset="0"/>
                <a:cs typeface="Arial" panose="020B0604020202020204" pitchFamily="34" charset="0"/>
              </a:rPr>
              <a:t>HB </a:t>
            </a:r>
            <a:r>
              <a:rPr lang="en-US" sz="2600" dirty="0" smtClean="0">
                <a:solidFill>
                  <a:schemeClr val="tx1"/>
                </a:solidFill>
                <a:latin typeface="Arial" panose="020B0604020202020204" pitchFamily="34" charset="0"/>
                <a:cs typeface="Arial" panose="020B0604020202020204" pitchFamily="34" charset="0"/>
              </a:rPr>
              <a:t>471 Charter Schools – Financing Provisions</a:t>
            </a:r>
            <a:endParaRPr lang="en-US" altLang="en-US" sz="2600" u="sng" dirty="0" smtClean="0">
              <a:solidFill>
                <a:schemeClr val="tx1"/>
              </a:solidFill>
              <a:latin typeface="Arial" panose="020B0604020202020204" pitchFamily="34" charset="0"/>
              <a:cs typeface="Arial" panose="020B0604020202020204" pitchFamily="34" charset="0"/>
            </a:endParaRPr>
          </a:p>
        </p:txBody>
      </p:sp>
      <p:sp>
        <p:nvSpPr>
          <p:cNvPr id="5" name="Content Placeholder 4"/>
          <p:cNvSpPr>
            <a:spLocks noGrp="1"/>
          </p:cNvSpPr>
          <p:nvPr>
            <p:ph type="body" sz="quarter" idx="13"/>
          </p:nvPr>
        </p:nvSpPr>
        <p:spPr>
          <a:xfrm>
            <a:off x="555625" y="1085850"/>
            <a:ext cx="9188450" cy="5352824"/>
          </a:xfrm>
        </p:spPr>
        <p:txBody>
          <a:bodyPr>
            <a:normAutofit fontScale="77500" lnSpcReduction="20000"/>
          </a:bodyPr>
          <a:lstStyle/>
          <a:p>
            <a:pPr>
              <a:buClrTx/>
            </a:pPr>
            <a:r>
              <a:rPr lang="en-US" sz="2100" dirty="0">
                <a:latin typeface="Arial" panose="020B0604020202020204" pitchFamily="34" charset="0"/>
                <a:cs typeface="Arial" panose="020B0604020202020204" pitchFamily="34" charset="0"/>
              </a:rPr>
              <a:t>Charter schools are eligible for all current state and federal grant programs. </a:t>
            </a:r>
            <a:r>
              <a:rPr lang="en-US" sz="2100" dirty="0" smtClean="0">
                <a:latin typeface="Arial" panose="020B0604020202020204" pitchFamily="34" charset="0"/>
                <a:cs typeface="Arial" panose="020B0604020202020204" pitchFamily="34" charset="0"/>
              </a:rPr>
              <a:t>(</a:t>
            </a:r>
            <a:r>
              <a:rPr lang="en-US" sz="2100" dirty="0">
                <a:latin typeface="Arial" panose="020B0604020202020204" pitchFamily="34" charset="0"/>
                <a:cs typeface="Arial" panose="020B0604020202020204" pitchFamily="34" charset="0"/>
              </a:rPr>
              <a:t>For example, all of the state grant programs such as Read to </a:t>
            </a:r>
            <a:r>
              <a:rPr lang="en-US" sz="2100" dirty="0" smtClean="0">
                <a:latin typeface="Arial" panose="020B0604020202020204" pitchFamily="34" charset="0"/>
                <a:cs typeface="Arial" panose="020B0604020202020204" pitchFamily="34" charset="0"/>
              </a:rPr>
              <a:t>Achieve</a:t>
            </a:r>
            <a:r>
              <a:rPr lang="en-US" sz="2100" dirty="0">
                <a:latin typeface="Arial" panose="020B0604020202020204" pitchFamily="34" charset="0"/>
                <a:cs typeface="Arial" panose="020B0604020202020204" pitchFamily="34" charset="0"/>
              </a:rPr>
              <a:t>, Math Achievement, etc. that are funded through the budget would be open to charters </a:t>
            </a:r>
            <a:r>
              <a:rPr lang="en-US" sz="2100" dirty="0" smtClean="0">
                <a:latin typeface="Arial" panose="020B0604020202020204" pitchFamily="34" charset="0"/>
                <a:cs typeface="Arial" panose="020B0604020202020204" pitchFamily="34" charset="0"/>
              </a:rPr>
              <a:t>schools.). </a:t>
            </a:r>
            <a:endParaRPr lang="en-US" sz="2100" dirty="0">
              <a:latin typeface="Arial" panose="020B0604020202020204" pitchFamily="34" charset="0"/>
              <a:cs typeface="Arial" panose="020B0604020202020204" pitchFamily="34" charset="0"/>
            </a:endParaRPr>
          </a:p>
          <a:p>
            <a:pPr>
              <a:buClrTx/>
            </a:pPr>
            <a:r>
              <a:rPr lang="en-US" sz="2100" dirty="0">
                <a:latin typeface="Arial" panose="020B0604020202020204" pitchFamily="34" charset="0"/>
                <a:cs typeface="Arial" panose="020B0604020202020204" pitchFamily="34" charset="0"/>
              </a:rPr>
              <a:t>A public charter school must not be excluded from an opportunity to participate as an independent educational entity as long as the available grants align with the grade levels included in the public charter school and the other criteria established for the respective grants. </a:t>
            </a:r>
          </a:p>
          <a:p>
            <a:pPr>
              <a:buClrTx/>
            </a:pPr>
            <a:r>
              <a:rPr lang="en-US" sz="2100" dirty="0">
                <a:latin typeface="Arial" panose="020B0604020202020204" pitchFamily="34" charset="0"/>
                <a:cs typeface="Arial" panose="020B0604020202020204" pitchFamily="34" charset="0"/>
              </a:rPr>
              <a:t>Charter schools would be eligible for all categorical aid programs in the same manner public schools are currently allocated funds</a:t>
            </a:r>
            <a:r>
              <a:rPr lang="en-US" sz="2100" dirty="0" smtClean="0">
                <a:latin typeface="Arial" panose="020B0604020202020204" pitchFamily="34" charset="0"/>
                <a:cs typeface="Arial" panose="020B0604020202020204" pitchFamily="34" charset="0"/>
              </a:rPr>
              <a:t>.</a:t>
            </a:r>
            <a:endParaRPr lang="en-US" sz="2100" dirty="0">
              <a:latin typeface="Arial" panose="020B0604020202020204" pitchFamily="34" charset="0"/>
              <a:cs typeface="Arial" panose="020B0604020202020204" pitchFamily="34" charset="0"/>
            </a:endParaRPr>
          </a:p>
          <a:p>
            <a:pPr>
              <a:buClrTx/>
            </a:pPr>
            <a:r>
              <a:rPr lang="en-US" sz="2100" dirty="0">
                <a:latin typeface="Arial" panose="020B0604020202020204" pitchFamily="34" charset="0"/>
                <a:cs typeface="Arial" panose="020B0604020202020204" pitchFamily="34" charset="0"/>
              </a:rPr>
              <a:t>A public charter school must receive a proportionate share of moneys generated under federal and state categorical aid programs for students that are eligible for the aid and attending the public charter school</a:t>
            </a:r>
            <a:r>
              <a:rPr lang="en-US" sz="2100" dirty="0" smtClean="0">
                <a:latin typeface="Arial" panose="020B0604020202020204" pitchFamily="34" charset="0"/>
                <a:cs typeface="Arial" panose="020B0604020202020204" pitchFamily="34" charset="0"/>
              </a:rPr>
              <a:t>.</a:t>
            </a:r>
            <a:endParaRPr lang="en-US" sz="2100" dirty="0">
              <a:latin typeface="Arial" panose="020B0604020202020204" pitchFamily="34" charset="0"/>
              <a:cs typeface="Arial" panose="020B0604020202020204" pitchFamily="34" charset="0"/>
            </a:endParaRPr>
          </a:p>
          <a:p>
            <a:pPr>
              <a:buClrTx/>
            </a:pPr>
            <a:r>
              <a:rPr lang="en-US" sz="2100" dirty="0">
                <a:latin typeface="Arial" panose="020B0604020202020204" pitchFamily="34" charset="0"/>
                <a:cs typeface="Arial" panose="020B0604020202020204" pitchFamily="34" charset="0"/>
              </a:rPr>
              <a:t>A local school district must ensure that a public charter school with rapidly expanding enrollment is treated equitably in the calculation and disbursement of all federal and state categorical aid program funding. </a:t>
            </a:r>
          </a:p>
          <a:p>
            <a:pPr>
              <a:buClrTx/>
            </a:pPr>
            <a:r>
              <a:rPr lang="en-US" sz="2100" dirty="0">
                <a:latin typeface="Arial" panose="020B0604020202020204" pitchFamily="34" charset="0"/>
                <a:cs typeface="Arial" panose="020B0604020202020204" pitchFamily="34" charset="0"/>
              </a:rPr>
              <a:t>Each public charter school that receives such aid must comply with all reporting requirements to receive such </a:t>
            </a:r>
            <a:r>
              <a:rPr lang="en-US" sz="2100" dirty="0" smtClean="0">
                <a:latin typeface="Arial" panose="020B0604020202020204" pitchFamily="34" charset="0"/>
                <a:cs typeface="Arial" panose="020B0604020202020204" pitchFamily="34" charset="0"/>
              </a:rPr>
              <a:t>aid</a:t>
            </a:r>
            <a:r>
              <a:rPr lang="en-US" sz="2100" dirty="0">
                <a:latin typeface="Arial" panose="020B0604020202020204" pitchFamily="34" charset="0"/>
                <a:cs typeface="Arial" panose="020B0604020202020204" pitchFamily="34" charset="0"/>
              </a:rPr>
              <a:t>.</a:t>
            </a:r>
          </a:p>
          <a:p>
            <a:pPr>
              <a:buClrTx/>
            </a:pPr>
            <a:r>
              <a:rPr lang="en-US" sz="2100" dirty="0">
                <a:latin typeface="Arial" panose="020B0604020202020204" pitchFamily="34" charset="0"/>
                <a:cs typeface="Arial" panose="020B0604020202020204" pitchFamily="34" charset="0"/>
              </a:rPr>
              <a:t>The Commissioner of Education must apply for all federal funding that supports charter school initiatives for which a state must be the applicant and shall cooperate with a public charter school in its efforts to seek federal funding. </a:t>
            </a:r>
          </a:p>
          <a:p>
            <a:pPr marL="0" indent="0">
              <a:buClrTx/>
              <a:buNone/>
            </a:pPr>
            <a:endParaRPr lang="en-US" sz="1600" dirty="0">
              <a:solidFill>
                <a:schemeClr val="tx1"/>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91BD7323-49BF-4C97-8773-5EC64C492009}" type="slidenum">
              <a:rPr lang="en-US" smtClean="0"/>
              <a:t>25</a:t>
            </a:fld>
            <a:endParaRPr lang="en-US" dirty="0"/>
          </a:p>
        </p:txBody>
      </p:sp>
    </p:spTree>
    <p:extLst>
      <p:ext uri="{BB962C8B-B14F-4D97-AF65-F5344CB8AC3E}">
        <p14:creationId xmlns:p14="http://schemas.microsoft.com/office/powerpoint/2010/main" val="114440863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bwMode="auto">
          <a:xfrm>
            <a:off x="555624" y="390244"/>
            <a:ext cx="9053739" cy="69560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r>
              <a:rPr lang="en-US" sz="2600" dirty="0">
                <a:solidFill>
                  <a:schemeClr val="tx1"/>
                </a:solidFill>
                <a:latin typeface="Arial" panose="020B0604020202020204" pitchFamily="34" charset="0"/>
                <a:cs typeface="Arial" panose="020B0604020202020204" pitchFamily="34" charset="0"/>
              </a:rPr>
              <a:t>HB </a:t>
            </a:r>
            <a:r>
              <a:rPr lang="en-US" sz="2600" dirty="0" smtClean="0">
                <a:solidFill>
                  <a:schemeClr val="tx1"/>
                </a:solidFill>
                <a:latin typeface="Arial" panose="020B0604020202020204" pitchFamily="34" charset="0"/>
                <a:cs typeface="Arial" panose="020B0604020202020204" pitchFamily="34" charset="0"/>
              </a:rPr>
              <a:t>471 Charter Schools – Financing Provisions</a:t>
            </a:r>
            <a:endParaRPr lang="en-US" altLang="en-US" sz="2600" u="sng" dirty="0" smtClean="0">
              <a:solidFill>
                <a:schemeClr val="tx1"/>
              </a:solidFill>
              <a:latin typeface="Arial" panose="020B0604020202020204" pitchFamily="34" charset="0"/>
              <a:cs typeface="Arial" panose="020B0604020202020204" pitchFamily="34" charset="0"/>
            </a:endParaRPr>
          </a:p>
        </p:txBody>
      </p:sp>
      <p:sp>
        <p:nvSpPr>
          <p:cNvPr id="5" name="Content Placeholder 4"/>
          <p:cNvSpPr>
            <a:spLocks noGrp="1"/>
          </p:cNvSpPr>
          <p:nvPr>
            <p:ph type="body" sz="quarter" idx="13"/>
          </p:nvPr>
        </p:nvSpPr>
        <p:spPr>
          <a:xfrm>
            <a:off x="555625" y="1536474"/>
            <a:ext cx="9188450" cy="4902200"/>
          </a:xfrm>
        </p:spPr>
        <p:txBody>
          <a:bodyPr>
            <a:normAutofit/>
          </a:bodyPr>
          <a:lstStyle/>
          <a:p>
            <a:pPr marL="0" indent="0">
              <a:buClrTx/>
              <a:buNone/>
            </a:pPr>
            <a:r>
              <a:rPr lang="en-US" sz="1600" b="1" u="sng" dirty="0">
                <a:latin typeface="Arial" panose="020B0604020202020204" pitchFamily="34" charset="0"/>
                <a:cs typeface="Arial" panose="020B0604020202020204" pitchFamily="34" charset="0"/>
              </a:rPr>
              <a:t>Public Charter School </a:t>
            </a:r>
            <a:r>
              <a:rPr lang="en-US" sz="1600" b="1" u="sng" dirty="0" smtClean="0">
                <a:latin typeface="Arial" panose="020B0604020202020204" pitchFamily="34" charset="0"/>
                <a:cs typeface="Arial" panose="020B0604020202020204" pitchFamily="34" charset="0"/>
              </a:rPr>
              <a:t>Employees</a:t>
            </a:r>
            <a:r>
              <a:rPr lang="en-US" sz="1600" b="1" dirty="0">
                <a:latin typeface="Arial" panose="020B0604020202020204" pitchFamily="34" charset="0"/>
                <a:cs typeface="Arial" panose="020B0604020202020204" pitchFamily="34" charset="0"/>
              </a:rPr>
              <a:t> </a:t>
            </a:r>
            <a:endParaRPr lang="en-US" sz="1600" dirty="0">
              <a:latin typeface="Arial" panose="020B0604020202020204" pitchFamily="34" charset="0"/>
              <a:cs typeface="Arial" panose="020B0604020202020204" pitchFamily="34" charset="0"/>
            </a:endParaRPr>
          </a:p>
          <a:p>
            <a:pPr marL="0" indent="0">
              <a:buClrTx/>
              <a:buNone/>
            </a:pPr>
            <a:r>
              <a:rPr lang="en-US" sz="1600" dirty="0">
                <a:latin typeface="Arial" panose="020B0604020202020204" pitchFamily="34" charset="0"/>
                <a:cs typeface="Arial" panose="020B0604020202020204" pitchFamily="34" charset="0"/>
              </a:rPr>
              <a:t>These provisions are in place for fiscal year 2017-2018 only.</a:t>
            </a:r>
          </a:p>
          <a:p>
            <a:pPr marL="0" indent="0">
              <a:buClrTx/>
              <a:buNone/>
            </a:pPr>
            <a:endParaRPr lang="en-US" sz="1600" dirty="0">
              <a:latin typeface="Arial" panose="020B0604020202020204" pitchFamily="34" charset="0"/>
              <a:cs typeface="Arial" panose="020B0604020202020204" pitchFamily="34" charset="0"/>
            </a:endParaRPr>
          </a:p>
          <a:p>
            <a:pPr lvl="0">
              <a:buClrTx/>
            </a:pPr>
            <a:r>
              <a:rPr lang="en-US" sz="1600" dirty="0">
                <a:latin typeface="Arial" panose="020B0604020202020204" pitchFamily="34" charset="0"/>
                <a:cs typeface="Arial" panose="020B0604020202020204" pitchFamily="34" charset="0"/>
              </a:rPr>
              <a:t>Public charter school employees must participate in the Teachers' Retirement System or the County Employees Retirement System, as determined by their eligibility for participation in the appropriate system and provided the public charter school satisfies the criteria set by the Internal Revenue Service to participate in a governmental retirement </a:t>
            </a:r>
            <a:r>
              <a:rPr lang="en-US" sz="1600" dirty="0" smtClean="0">
                <a:latin typeface="Arial" panose="020B0604020202020204" pitchFamily="34" charset="0"/>
                <a:cs typeface="Arial" panose="020B0604020202020204" pitchFamily="34" charset="0"/>
              </a:rPr>
              <a:t>plan. </a:t>
            </a:r>
            <a:endParaRPr lang="en-US" sz="1600" dirty="0">
              <a:latin typeface="Arial" panose="020B0604020202020204" pitchFamily="34" charset="0"/>
              <a:cs typeface="Arial" panose="020B0604020202020204" pitchFamily="34" charset="0"/>
            </a:endParaRPr>
          </a:p>
          <a:p>
            <a:pPr lvl="0">
              <a:buClrTx/>
            </a:pPr>
            <a:r>
              <a:rPr lang="en-US" sz="1600" dirty="0">
                <a:latin typeface="Arial" panose="020B0604020202020204" pitchFamily="34" charset="0"/>
                <a:cs typeface="Arial" panose="020B0604020202020204" pitchFamily="34" charset="0"/>
              </a:rPr>
              <a:t>Teachers and other certified personnel must make any required employee contributions to the Teachers' Retirement </a:t>
            </a:r>
            <a:r>
              <a:rPr lang="en-US" sz="1600" dirty="0" smtClean="0">
                <a:latin typeface="Arial" panose="020B0604020202020204" pitchFamily="34" charset="0"/>
                <a:cs typeface="Arial" panose="020B0604020202020204" pitchFamily="34" charset="0"/>
              </a:rPr>
              <a:t>System. </a:t>
            </a:r>
            <a:endParaRPr lang="en-US" sz="1600" dirty="0">
              <a:latin typeface="Arial" panose="020B0604020202020204" pitchFamily="34" charset="0"/>
              <a:cs typeface="Arial" panose="020B0604020202020204" pitchFamily="34" charset="0"/>
            </a:endParaRPr>
          </a:p>
          <a:p>
            <a:pPr lvl="0">
              <a:buClrTx/>
            </a:pPr>
            <a:r>
              <a:rPr lang="en-US" sz="1600" dirty="0">
                <a:latin typeface="Arial" panose="020B0604020202020204" pitchFamily="34" charset="0"/>
                <a:cs typeface="Arial" panose="020B0604020202020204" pitchFamily="34" charset="0"/>
              </a:rPr>
              <a:t>Classified employees who are members of the County Employees Retirement System must make any required employee contributions to the County Employees Retirement System.</a:t>
            </a:r>
          </a:p>
          <a:p>
            <a:pPr marL="0" indent="0">
              <a:buClrTx/>
              <a:buNone/>
            </a:pPr>
            <a:endParaRPr lang="en-US" sz="1600" dirty="0">
              <a:solidFill>
                <a:schemeClr val="tx1"/>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91BD7323-49BF-4C97-8773-5EC64C492009}" type="slidenum">
              <a:rPr lang="en-US" smtClean="0"/>
              <a:t>26</a:t>
            </a:fld>
            <a:endParaRPr lang="en-US" dirty="0"/>
          </a:p>
        </p:txBody>
      </p:sp>
    </p:spTree>
    <p:extLst>
      <p:ext uri="{BB962C8B-B14F-4D97-AF65-F5344CB8AC3E}">
        <p14:creationId xmlns:p14="http://schemas.microsoft.com/office/powerpoint/2010/main" val="71223394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bwMode="auto">
          <a:xfrm>
            <a:off x="622979" y="137996"/>
            <a:ext cx="9053739" cy="39803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r>
              <a:rPr lang="en-US" sz="2800" dirty="0">
                <a:solidFill>
                  <a:schemeClr val="tx1"/>
                </a:solidFill>
                <a:latin typeface="Arial" panose="020B0604020202020204" pitchFamily="34" charset="0"/>
                <a:cs typeface="Arial" panose="020B0604020202020204" pitchFamily="34" charset="0"/>
              </a:rPr>
              <a:t>HB </a:t>
            </a:r>
            <a:r>
              <a:rPr lang="en-US" sz="2800" dirty="0" smtClean="0">
                <a:solidFill>
                  <a:schemeClr val="tx1"/>
                </a:solidFill>
                <a:latin typeface="Arial" panose="020B0604020202020204" pitchFamily="34" charset="0"/>
                <a:cs typeface="Arial" panose="020B0604020202020204" pitchFamily="34" charset="0"/>
              </a:rPr>
              <a:t>471 Charter Schools – Financing Provisions</a:t>
            </a:r>
            <a:endParaRPr lang="en-US" altLang="en-US" sz="2800" u="sng" dirty="0" smtClean="0">
              <a:solidFill>
                <a:schemeClr val="tx1"/>
              </a:solidFill>
              <a:latin typeface="Arial" panose="020B0604020202020204" pitchFamily="34" charset="0"/>
              <a:cs typeface="Arial" panose="020B0604020202020204" pitchFamily="34" charset="0"/>
            </a:endParaRPr>
          </a:p>
        </p:txBody>
      </p:sp>
      <p:sp>
        <p:nvSpPr>
          <p:cNvPr id="5" name="Content Placeholder 4"/>
          <p:cNvSpPr>
            <a:spLocks noGrp="1"/>
          </p:cNvSpPr>
          <p:nvPr>
            <p:ph type="body" sz="quarter" idx="13"/>
          </p:nvPr>
        </p:nvSpPr>
        <p:spPr>
          <a:xfrm>
            <a:off x="488268" y="536028"/>
            <a:ext cx="9188450" cy="5452022"/>
          </a:xfrm>
        </p:spPr>
        <p:txBody>
          <a:bodyPr>
            <a:noAutofit/>
          </a:bodyPr>
          <a:lstStyle/>
          <a:p>
            <a:pPr marL="0" indent="0">
              <a:buClrTx/>
              <a:buNone/>
            </a:pPr>
            <a:r>
              <a:rPr lang="en-US" sz="1600" b="1" u="sng" dirty="0">
                <a:latin typeface="Arial" panose="020B0604020202020204" pitchFamily="34" charset="0"/>
                <a:cs typeface="Arial" panose="020B0604020202020204" pitchFamily="34" charset="0"/>
              </a:rPr>
              <a:t>Public Charter School </a:t>
            </a:r>
            <a:r>
              <a:rPr lang="en-US" sz="1600" b="1" u="sng" dirty="0" smtClean="0">
                <a:latin typeface="Arial" panose="020B0604020202020204" pitchFamily="34" charset="0"/>
                <a:cs typeface="Arial" panose="020B0604020202020204" pitchFamily="34" charset="0"/>
              </a:rPr>
              <a:t>Employees</a:t>
            </a:r>
            <a:r>
              <a:rPr lang="en-US" sz="1600" b="1" dirty="0">
                <a:latin typeface="Arial" panose="020B0604020202020204" pitchFamily="34" charset="0"/>
                <a:cs typeface="Arial" panose="020B0604020202020204" pitchFamily="34" charset="0"/>
              </a:rPr>
              <a:t> </a:t>
            </a:r>
            <a:endParaRPr lang="en-US" sz="1600" dirty="0">
              <a:latin typeface="Arial" panose="020B0604020202020204" pitchFamily="34" charset="0"/>
              <a:cs typeface="Arial" panose="020B0604020202020204" pitchFamily="34" charset="0"/>
            </a:endParaRPr>
          </a:p>
          <a:p>
            <a:pPr>
              <a:buClrTx/>
            </a:pPr>
            <a:r>
              <a:rPr lang="en-US" sz="1600" dirty="0">
                <a:latin typeface="Arial" panose="020B0604020202020204" pitchFamily="34" charset="0"/>
                <a:cs typeface="Arial" panose="020B0604020202020204" pitchFamily="34" charset="0"/>
              </a:rPr>
              <a:t>A public charter school must make any required employer contributions to the Teachers' Retirement System and the County Employees Retirement System in the same manner and level as local school districts; </a:t>
            </a:r>
          </a:p>
          <a:p>
            <a:pPr lvl="0">
              <a:buClrTx/>
            </a:pPr>
            <a:r>
              <a:rPr lang="en-US" sz="1600" dirty="0">
                <a:latin typeface="Arial" panose="020B0604020202020204" pitchFamily="34" charset="0"/>
                <a:cs typeface="Arial" panose="020B0604020202020204" pitchFamily="34" charset="0"/>
              </a:rPr>
              <a:t>A public charter school employee must not be required to be a member of any collective bargaining agreement; </a:t>
            </a:r>
          </a:p>
          <a:p>
            <a:pPr lvl="0">
              <a:buClrTx/>
            </a:pPr>
            <a:r>
              <a:rPr lang="en-US" sz="1600" b="1" dirty="0">
                <a:latin typeface="Arial" panose="020B0604020202020204" pitchFamily="34" charset="0"/>
                <a:cs typeface="Arial" panose="020B0604020202020204" pitchFamily="34" charset="0"/>
              </a:rPr>
              <a:t>A public charter school must participate in the Kentucky Employees Health Plan on the same basis as a local school district; </a:t>
            </a:r>
          </a:p>
          <a:p>
            <a:pPr lvl="0">
              <a:buClrTx/>
            </a:pPr>
            <a:r>
              <a:rPr lang="en-US" sz="1600" b="1" dirty="0">
                <a:latin typeface="Arial" panose="020B0604020202020204" pitchFamily="34" charset="0"/>
                <a:cs typeface="Arial" panose="020B0604020202020204" pitchFamily="34" charset="0"/>
              </a:rPr>
              <a:t>Any state appropriation for retirement, health, or life insurance benefits made on behalf of a local public school employee must also be made on behalf of a public charter school employee; </a:t>
            </a:r>
          </a:p>
          <a:p>
            <a:pPr lvl="0">
              <a:buClrTx/>
            </a:pPr>
            <a:r>
              <a:rPr lang="en-US" sz="1600" dirty="0">
                <a:latin typeface="Arial" panose="020B0604020202020204" pitchFamily="34" charset="0"/>
                <a:cs typeface="Arial" panose="020B0604020202020204" pitchFamily="34" charset="0"/>
              </a:rPr>
              <a:t>A local school board must not require any employee of the local school district to be employed in a public charter school or any student enrolled in the local school district to attend a public charter school;  </a:t>
            </a:r>
          </a:p>
          <a:p>
            <a:pPr lvl="0">
              <a:buClrTx/>
            </a:pPr>
            <a:r>
              <a:rPr lang="en-US" sz="1600" dirty="0">
                <a:latin typeface="Arial" panose="020B0604020202020204" pitchFamily="34" charset="0"/>
                <a:cs typeface="Arial" panose="020B0604020202020204" pitchFamily="34" charset="0"/>
              </a:rPr>
              <a:t>A local school board must not harass, threaten, discipline, discharge, retaliate, or in any manner discriminate against any local school district employee involved directly or indirectly with an application to establish a public charter school; and </a:t>
            </a:r>
          </a:p>
          <a:p>
            <a:pPr lvl="0">
              <a:buClrTx/>
            </a:pPr>
            <a:r>
              <a:rPr lang="en-US" sz="1600" b="1" dirty="0">
                <a:latin typeface="Arial" panose="020B0604020202020204" pitchFamily="34" charset="0"/>
                <a:cs typeface="Arial" panose="020B0604020202020204" pitchFamily="34" charset="0"/>
              </a:rPr>
              <a:t>For the purposes of calculating sick leave credit, teachers and other certified personnel must not accumulate more days of sick leave during their employment with a public charter school than they would have otherwise accumulated as a certified employee of the local school district in which the public charter school is located. </a:t>
            </a:r>
          </a:p>
        </p:txBody>
      </p:sp>
      <p:sp>
        <p:nvSpPr>
          <p:cNvPr id="2" name="Slide Number Placeholder 1"/>
          <p:cNvSpPr>
            <a:spLocks noGrp="1"/>
          </p:cNvSpPr>
          <p:nvPr>
            <p:ph type="sldNum" sz="quarter" idx="12"/>
          </p:nvPr>
        </p:nvSpPr>
        <p:spPr/>
        <p:txBody>
          <a:bodyPr/>
          <a:lstStyle/>
          <a:p>
            <a:fld id="{91BD7323-49BF-4C97-8773-5EC64C492009}" type="slidenum">
              <a:rPr lang="en-US" smtClean="0"/>
              <a:t>27</a:t>
            </a:fld>
            <a:endParaRPr lang="en-US" dirty="0"/>
          </a:p>
        </p:txBody>
      </p:sp>
    </p:spTree>
    <p:extLst>
      <p:ext uri="{BB962C8B-B14F-4D97-AF65-F5344CB8AC3E}">
        <p14:creationId xmlns:p14="http://schemas.microsoft.com/office/powerpoint/2010/main" val="33351196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59475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5785" y="257216"/>
            <a:ext cx="9471083" cy="1320800"/>
          </a:xfrm>
        </p:spPr>
        <p:txBody>
          <a:bodyPr>
            <a:normAutofit/>
          </a:bodyPr>
          <a:lstStyle/>
          <a:p>
            <a:r>
              <a:rPr lang="en-US" sz="2800" dirty="0" smtClean="0">
                <a:latin typeface="Arial" panose="020B0604020202020204" pitchFamily="34" charset="0"/>
                <a:cs typeface="Arial" panose="020B0604020202020204" pitchFamily="34" charset="0"/>
              </a:rPr>
              <a:t>What are Public Charter Schools?</a:t>
            </a:r>
            <a:br>
              <a:rPr lang="en-US" sz="2800" dirty="0" smtClean="0">
                <a:latin typeface="Arial" panose="020B0604020202020204" pitchFamily="34" charset="0"/>
                <a:cs typeface="Arial" panose="020B0604020202020204" pitchFamily="34" charset="0"/>
              </a:rPr>
            </a:br>
            <a:r>
              <a:rPr lang="en-US" sz="2800" dirty="0" smtClean="0">
                <a:latin typeface="Arial" panose="020B0604020202020204" pitchFamily="34" charset="0"/>
                <a:cs typeface="Arial" panose="020B0604020202020204" pitchFamily="34" charset="0"/>
              </a:rPr>
              <a:t>Who Authorizes Public Charter Schools?</a:t>
            </a:r>
            <a:endParaRPr lang="en-US" sz="2800"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0"/>
          </p:nvPr>
        </p:nvSpPr>
        <p:spPr/>
        <p:txBody>
          <a:bodyPr/>
          <a:lstStyle/>
          <a:p>
            <a:fld id="{91BD7323-49BF-4C97-8773-5EC64C492009}" type="slidenum">
              <a:rPr lang="en-US" smtClean="0"/>
              <a:pPr/>
              <a:t>3</a:t>
            </a:fld>
            <a:endParaRPr lang="en-US" dirty="0"/>
          </a:p>
        </p:txBody>
      </p:sp>
      <p:sp>
        <p:nvSpPr>
          <p:cNvPr id="4" name="Content Placeholder 3"/>
          <p:cNvSpPr>
            <a:spLocks noGrp="1"/>
          </p:cNvSpPr>
          <p:nvPr>
            <p:ph sz="quarter" idx="12"/>
          </p:nvPr>
        </p:nvSpPr>
        <p:spPr>
          <a:xfrm>
            <a:off x="581634" y="1371600"/>
            <a:ext cx="9090025" cy="5303175"/>
          </a:xfrm>
        </p:spPr>
        <p:txBody>
          <a:bodyPr>
            <a:normAutofit fontScale="77500" lnSpcReduction="20000"/>
          </a:bodyPr>
          <a:lstStyle/>
          <a:p>
            <a:pPr lvl="0">
              <a:buClrTx/>
            </a:pPr>
            <a:r>
              <a:rPr lang="en-US" sz="2900" dirty="0" smtClean="0">
                <a:solidFill>
                  <a:schemeClr val="tx1"/>
                </a:solidFill>
                <a:latin typeface="Arial" panose="020B0604020202020204" pitchFamily="34" charset="0"/>
                <a:cs typeface="Arial" panose="020B0604020202020204" pitchFamily="34" charset="0"/>
              </a:rPr>
              <a:t>Public Charter Schools:</a:t>
            </a:r>
          </a:p>
          <a:p>
            <a:pPr marL="457200" lvl="0" indent="-457200">
              <a:buClrTx/>
              <a:buFont typeface="Arial" panose="020B0604020202020204" pitchFamily="34" charset="0"/>
              <a:buChar char="•"/>
            </a:pPr>
            <a:r>
              <a:rPr lang="en-US" sz="2900" dirty="0" smtClean="0">
                <a:solidFill>
                  <a:schemeClr val="tx1"/>
                </a:solidFill>
                <a:latin typeface="Arial" panose="020B0604020202020204" pitchFamily="34" charset="0"/>
                <a:cs typeface="Arial" panose="020B0604020202020204" pitchFamily="34" charset="0"/>
              </a:rPr>
              <a:t>Have autonomy;</a:t>
            </a:r>
            <a:endParaRPr lang="en-US" sz="2900" dirty="0">
              <a:solidFill>
                <a:schemeClr val="tx1"/>
              </a:solidFill>
              <a:latin typeface="Arial" panose="020B0604020202020204" pitchFamily="34" charset="0"/>
              <a:cs typeface="Arial" panose="020B0604020202020204" pitchFamily="34" charset="0"/>
            </a:endParaRPr>
          </a:p>
          <a:p>
            <a:pPr marL="457200" lvl="0" indent="-457200">
              <a:buClrTx/>
              <a:buFont typeface="Arial" panose="020B0604020202020204" pitchFamily="34" charset="0"/>
              <a:buChar char="•"/>
            </a:pPr>
            <a:r>
              <a:rPr lang="en-US" sz="2900" dirty="0" smtClean="0">
                <a:solidFill>
                  <a:schemeClr val="tx1"/>
                </a:solidFill>
                <a:latin typeface="Arial" panose="020B0604020202020204" pitchFamily="34" charset="0"/>
                <a:cs typeface="Arial" panose="020B0604020202020204" pitchFamily="34" charset="0"/>
              </a:rPr>
              <a:t>Are </a:t>
            </a:r>
            <a:r>
              <a:rPr lang="en-US" sz="2900" dirty="0">
                <a:solidFill>
                  <a:schemeClr val="tx1"/>
                </a:solidFill>
                <a:latin typeface="Arial" panose="020B0604020202020204" pitchFamily="34" charset="0"/>
                <a:cs typeface="Arial" panose="020B0604020202020204" pitchFamily="34" charset="0"/>
              </a:rPr>
              <a:t>governed by an independent board of directors;</a:t>
            </a:r>
          </a:p>
          <a:p>
            <a:pPr marL="457200" lvl="0" indent="-457200">
              <a:buClrTx/>
              <a:buFont typeface="Arial" panose="020B0604020202020204" pitchFamily="34" charset="0"/>
              <a:buChar char="•"/>
            </a:pPr>
            <a:r>
              <a:rPr lang="en-US" sz="2900" dirty="0" smtClean="0">
                <a:solidFill>
                  <a:schemeClr val="tx1"/>
                </a:solidFill>
                <a:latin typeface="Arial" panose="020B0604020202020204" pitchFamily="34" charset="0"/>
                <a:cs typeface="Arial" panose="020B0604020202020204" pitchFamily="34" charset="0"/>
              </a:rPr>
              <a:t>Are </a:t>
            </a:r>
            <a:r>
              <a:rPr lang="en-US" sz="2900" dirty="0">
                <a:solidFill>
                  <a:schemeClr val="tx1"/>
                </a:solidFill>
                <a:latin typeface="Arial" panose="020B0604020202020204" pitchFamily="34" charset="0"/>
                <a:cs typeface="Arial" panose="020B0604020202020204" pitchFamily="34" charset="0"/>
              </a:rPr>
              <a:t>established and </a:t>
            </a:r>
            <a:r>
              <a:rPr lang="en-US" sz="2900" dirty="0" smtClean="0">
                <a:solidFill>
                  <a:schemeClr val="tx1"/>
                </a:solidFill>
                <a:latin typeface="Arial" panose="020B0604020202020204" pitchFamily="34" charset="0"/>
                <a:cs typeface="Arial" panose="020B0604020202020204" pitchFamily="34" charset="0"/>
              </a:rPr>
              <a:t>operated </a:t>
            </a:r>
            <a:r>
              <a:rPr lang="en-US" sz="2900" dirty="0">
                <a:solidFill>
                  <a:schemeClr val="tx1"/>
                </a:solidFill>
                <a:latin typeface="Arial" panose="020B0604020202020204" pitchFamily="34" charset="0"/>
                <a:cs typeface="Arial" panose="020B0604020202020204" pitchFamily="34" charset="0"/>
              </a:rPr>
              <a:t>under the terms of a charter </a:t>
            </a:r>
            <a:r>
              <a:rPr lang="en-US" sz="2900" dirty="0" smtClean="0">
                <a:solidFill>
                  <a:schemeClr val="tx1"/>
                </a:solidFill>
                <a:latin typeface="Arial" panose="020B0604020202020204" pitchFamily="34" charset="0"/>
                <a:cs typeface="Arial" panose="020B0604020202020204" pitchFamily="34" charset="0"/>
              </a:rPr>
              <a:t>contract;</a:t>
            </a:r>
            <a:endParaRPr lang="en-US" sz="2900" dirty="0">
              <a:solidFill>
                <a:schemeClr val="tx1"/>
              </a:solidFill>
              <a:latin typeface="Arial" panose="020B0604020202020204" pitchFamily="34" charset="0"/>
              <a:cs typeface="Arial" panose="020B0604020202020204" pitchFamily="34" charset="0"/>
            </a:endParaRPr>
          </a:p>
          <a:p>
            <a:pPr marL="457200" lvl="0" indent="-457200">
              <a:buClrTx/>
              <a:buFont typeface="Arial" panose="020B0604020202020204" pitchFamily="34" charset="0"/>
              <a:buChar char="•"/>
            </a:pPr>
            <a:r>
              <a:rPr lang="en-US" sz="2900" dirty="0" smtClean="0">
                <a:solidFill>
                  <a:schemeClr val="tx1"/>
                </a:solidFill>
                <a:latin typeface="Arial" panose="020B0604020202020204" pitchFamily="34" charset="0"/>
                <a:cs typeface="Arial" panose="020B0604020202020204" pitchFamily="34" charset="0"/>
              </a:rPr>
              <a:t>Utilize a randomized lottery, if necessary, for student selection; and </a:t>
            </a:r>
          </a:p>
          <a:p>
            <a:pPr marL="457200" lvl="0" indent="-457200">
              <a:buClrTx/>
              <a:buFont typeface="Arial" panose="020B0604020202020204" pitchFamily="34" charset="0"/>
              <a:buChar char="•"/>
            </a:pPr>
            <a:r>
              <a:rPr lang="en-US" sz="2900" dirty="0" smtClean="0">
                <a:solidFill>
                  <a:schemeClr val="tx1"/>
                </a:solidFill>
                <a:latin typeface="Arial" panose="020B0604020202020204" pitchFamily="34" charset="0"/>
                <a:cs typeface="Arial" panose="020B0604020202020204" pitchFamily="34" charset="0"/>
              </a:rPr>
              <a:t>May not be a virtual school.</a:t>
            </a:r>
          </a:p>
          <a:p>
            <a:pPr lvl="0">
              <a:buClrTx/>
            </a:pPr>
            <a:endParaRPr lang="en-US" sz="2900" dirty="0">
              <a:solidFill>
                <a:schemeClr val="tx1"/>
              </a:solidFill>
              <a:latin typeface="Arial" panose="020B0604020202020204" pitchFamily="34" charset="0"/>
              <a:cs typeface="Arial" panose="020B0604020202020204" pitchFamily="34" charset="0"/>
            </a:endParaRPr>
          </a:p>
          <a:p>
            <a:pPr lvl="0">
              <a:buClrTx/>
            </a:pPr>
            <a:r>
              <a:rPr lang="en-US" sz="2900" dirty="0" smtClean="0">
                <a:solidFill>
                  <a:schemeClr val="tx1"/>
                </a:solidFill>
                <a:latin typeface="Arial" panose="020B0604020202020204" pitchFamily="34" charset="0"/>
                <a:cs typeface="Arial" panose="020B0604020202020204" pitchFamily="34" charset="0"/>
              </a:rPr>
              <a:t>Authorizers:</a:t>
            </a:r>
          </a:p>
          <a:p>
            <a:pPr marL="457200" lvl="0" indent="-457200">
              <a:buClrTx/>
              <a:buFont typeface="Arial" panose="020B0604020202020204" pitchFamily="34" charset="0"/>
              <a:buChar char="•"/>
            </a:pPr>
            <a:r>
              <a:rPr lang="en-US" sz="2900" dirty="0" smtClean="0">
                <a:solidFill>
                  <a:schemeClr val="tx1"/>
                </a:solidFill>
                <a:latin typeface="Arial" panose="020B0604020202020204" pitchFamily="34" charset="0"/>
                <a:cs typeface="Arial" panose="020B0604020202020204" pitchFamily="34" charset="0"/>
              </a:rPr>
              <a:t>Review, approve, </a:t>
            </a:r>
            <a:r>
              <a:rPr lang="en-US" sz="2900" dirty="0">
                <a:solidFill>
                  <a:schemeClr val="tx1"/>
                </a:solidFill>
                <a:latin typeface="Arial" panose="020B0604020202020204" pitchFamily="34" charset="0"/>
                <a:cs typeface="Arial" panose="020B0604020202020204" pitchFamily="34" charset="0"/>
              </a:rPr>
              <a:t>or </a:t>
            </a:r>
            <a:r>
              <a:rPr lang="en-US" sz="2900" dirty="0" smtClean="0">
                <a:solidFill>
                  <a:schemeClr val="tx1"/>
                </a:solidFill>
                <a:latin typeface="Arial" panose="020B0604020202020204" pitchFamily="34" charset="0"/>
                <a:cs typeface="Arial" panose="020B0604020202020204" pitchFamily="34" charset="0"/>
              </a:rPr>
              <a:t>deny </a:t>
            </a:r>
            <a:r>
              <a:rPr lang="en-US" sz="2900" dirty="0">
                <a:solidFill>
                  <a:schemeClr val="tx1"/>
                </a:solidFill>
                <a:latin typeface="Arial" panose="020B0604020202020204" pitchFamily="34" charset="0"/>
                <a:cs typeface="Arial" panose="020B0604020202020204" pitchFamily="34" charset="0"/>
              </a:rPr>
              <a:t>charter </a:t>
            </a:r>
            <a:r>
              <a:rPr lang="en-US" sz="2900" dirty="0" smtClean="0">
                <a:solidFill>
                  <a:schemeClr val="tx1"/>
                </a:solidFill>
                <a:latin typeface="Arial" panose="020B0604020202020204" pitchFamily="34" charset="0"/>
                <a:cs typeface="Arial" panose="020B0604020202020204" pitchFamily="34" charset="0"/>
              </a:rPr>
              <a:t>applications; enter </a:t>
            </a:r>
            <a:r>
              <a:rPr lang="en-US" sz="2900" dirty="0">
                <a:solidFill>
                  <a:schemeClr val="tx1"/>
                </a:solidFill>
                <a:latin typeface="Arial" panose="020B0604020202020204" pitchFamily="34" charset="0"/>
                <a:cs typeface="Arial" panose="020B0604020202020204" pitchFamily="34" charset="0"/>
              </a:rPr>
              <a:t>into charter contracts with </a:t>
            </a:r>
            <a:r>
              <a:rPr lang="en-US" sz="2900" dirty="0" smtClean="0">
                <a:solidFill>
                  <a:schemeClr val="tx1"/>
                </a:solidFill>
                <a:latin typeface="Arial" panose="020B0604020202020204" pitchFamily="34" charset="0"/>
                <a:cs typeface="Arial" panose="020B0604020202020204" pitchFamily="34" charset="0"/>
              </a:rPr>
              <a:t>applicants; oversee </a:t>
            </a:r>
            <a:r>
              <a:rPr lang="en-US" sz="2900" dirty="0">
                <a:solidFill>
                  <a:schemeClr val="tx1"/>
                </a:solidFill>
                <a:latin typeface="Arial" panose="020B0604020202020204" pitchFamily="34" charset="0"/>
                <a:cs typeface="Arial" panose="020B0604020202020204" pitchFamily="34" charset="0"/>
              </a:rPr>
              <a:t>public charter </a:t>
            </a:r>
            <a:r>
              <a:rPr lang="en-US" sz="2900" dirty="0" smtClean="0">
                <a:solidFill>
                  <a:schemeClr val="tx1"/>
                </a:solidFill>
                <a:latin typeface="Arial" panose="020B0604020202020204" pitchFamily="34" charset="0"/>
                <a:cs typeface="Arial" panose="020B0604020202020204" pitchFamily="34" charset="0"/>
              </a:rPr>
              <a:t>schools; </a:t>
            </a:r>
            <a:r>
              <a:rPr lang="en-US" sz="2900" dirty="0">
                <a:solidFill>
                  <a:schemeClr val="tx1"/>
                </a:solidFill>
                <a:latin typeface="Arial" panose="020B0604020202020204" pitchFamily="34" charset="0"/>
                <a:cs typeface="Arial" panose="020B0604020202020204" pitchFamily="34" charset="0"/>
              </a:rPr>
              <a:t>and </a:t>
            </a:r>
            <a:r>
              <a:rPr lang="en-US" sz="2900" dirty="0" smtClean="0">
                <a:solidFill>
                  <a:schemeClr val="tx1"/>
                </a:solidFill>
                <a:latin typeface="Arial" panose="020B0604020202020204" pitchFamily="34" charset="0"/>
                <a:cs typeface="Arial" panose="020B0604020202020204" pitchFamily="34" charset="0"/>
              </a:rPr>
              <a:t>renew, do </a:t>
            </a:r>
            <a:r>
              <a:rPr lang="en-US" sz="2900" dirty="0">
                <a:solidFill>
                  <a:schemeClr val="tx1"/>
                </a:solidFill>
                <a:latin typeface="Arial" panose="020B0604020202020204" pitchFamily="34" charset="0"/>
                <a:cs typeface="Arial" panose="020B0604020202020204" pitchFamily="34" charset="0"/>
              </a:rPr>
              <a:t>not </a:t>
            </a:r>
            <a:r>
              <a:rPr lang="en-US" sz="2900" dirty="0" smtClean="0">
                <a:solidFill>
                  <a:schemeClr val="tx1"/>
                </a:solidFill>
                <a:latin typeface="Arial" panose="020B0604020202020204" pitchFamily="34" charset="0"/>
                <a:cs typeface="Arial" panose="020B0604020202020204" pitchFamily="34" charset="0"/>
              </a:rPr>
              <a:t>renew </a:t>
            </a:r>
            <a:r>
              <a:rPr lang="en-US" sz="2900" dirty="0">
                <a:solidFill>
                  <a:schemeClr val="tx1"/>
                </a:solidFill>
                <a:latin typeface="Arial" panose="020B0604020202020204" pitchFamily="34" charset="0"/>
                <a:cs typeface="Arial" panose="020B0604020202020204" pitchFamily="34" charset="0"/>
              </a:rPr>
              <a:t>or </a:t>
            </a:r>
            <a:r>
              <a:rPr lang="en-US" sz="2900" dirty="0" smtClean="0">
                <a:solidFill>
                  <a:schemeClr val="tx1"/>
                </a:solidFill>
                <a:latin typeface="Arial" panose="020B0604020202020204" pitchFamily="34" charset="0"/>
                <a:cs typeface="Arial" panose="020B0604020202020204" pitchFamily="34" charset="0"/>
              </a:rPr>
              <a:t>revoke </a:t>
            </a:r>
            <a:r>
              <a:rPr lang="en-US" sz="2900" dirty="0">
                <a:solidFill>
                  <a:schemeClr val="tx1"/>
                </a:solidFill>
                <a:latin typeface="Arial" panose="020B0604020202020204" pitchFamily="34" charset="0"/>
                <a:cs typeface="Arial" panose="020B0604020202020204" pitchFamily="34" charset="0"/>
              </a:rPr>
              <a:t>charter </a:t>
            </a:r>
            <a:r>
              <a:rPr lang="en-US" sz="2900" dirty="0" smtClean="0">
                <a:solidFill>
                  <a:schemeClr val="tx1"/>
                </a:solidFill>
                <a:latin typeface="Arial" panose="020B0604020202020204" pitchFamily="34" charset="0"/>
                <a:cs typeface="Arial" panose="020B0604020202020204" pitchFamily="34" charset="0"/>
              </a:rPr>
              <a:t>contracts; and</a:t>
            </a:r>
          </a:p>
          <a:p>
            <a:pPr marL="457200" lvl="0" indent="-457200">
              <a:buClrTx/>
              <a:buFont typeface="Arial" panose="020B0604020202020204" pitchFamily="34" charset="0"/>
              <a:buChar char="•"/>
            </a:pPr>
            <a:r>
              <a:rPr lang="en-US" sz="2900" dirty="0" smtClean="0">
                <a:solidFill>
                  <a:schemeClr val="tx1"/>
                </a:solidFill>
                <a:latin typeface="Arial" panose="020B0604020202020204" pitchFamily="34" charset="0"/>
                <a:cs typeface="Arial" panose="020B0604020202020204" pitchFamily="34" charset="0"/>
              </a:rPr>
              <a:t>Include local district school boards and mayors of Louisville and Lexington.</a:t>
            </a:r>
            <a:endParaRPr lang="en-US" sz="2900"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3825994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bwMode="auto">
          <a:xfrm>
            <a:off x="555625" y="390244"/>
            <a:ext cx="8710838" cy="69560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r>
              <a:rPr lang="en-US" sz="2800" dirty="0" smtClean="0">
                <a:solidFill>
                  <a:schemeClr val="tx1"/>
                </a:solidFill>
                <a:latin typeface="Arial" panose="020B0604020202020204" pitchFamily="34" charset="0"/>
                <a:cs typeface="Arial" panose="020B0604020202020204" pitchFamily="34" charset="0"/>
              </a:rPr>
              <a:t>What Are The Types of Public Charter </a:t>
            </a:r>
            <a:r>
              <a:rPr lang="en-US" sz="2800" dirty="0" smtClean="0">
                <a:solidFill>
                  <a:schemeClr val="tx1"/>
                </a:solidFill>
                <a:latin typeface="Arial" panose="020B0604020202020204" pitchFamily="34" charset="0"/>
                <a:cs typeface="Arial" panose="020B0604020202020204" pitchFamily="34" charset="0"/>
              </a:rPr>
              <a:t>Schools</a:t>
            </a:r>
            <a:endParaRPr lang="en-US" altLang="en-US" sz="2800" u="sng" dirty="0" smtClean="0">
              <a:solidFill>
                <a:schemeClr val="tx1"/>
              </a:solidFill>
              <a:latin typeface="Arial" panose="020B0604020202020204" pitchFamily="34" charset="0"/>
              <a:cs typeface="Arial" panose="020B0604020202020204" pitchFamily="34" charset="0"/>
            </a:endParaRPr>
          </a:p>
        </p:txBody>
      </p:sp>
      <p:sp>
        <p:nvSpPr>
          <p:cNvPr id="5" name="Content Placeholder 4"/>
          <p:cNvSpPr>
            <a:spLocks noGrp="1"/>
          </p:cNvSpPr>
          <p:nvPr>
            <p:ph type="body" sz="quarter" idx="13"/>
          </p:nvPr>
        </p:nvSpPr>
        <p:spPr>
          <a:xfrm>
            <a:off x="555625" y="1536474"/>
            <a:ext cx="9188450" cy="4902200"/>
          </a:xfrm>
        </p:spPr>
        <p:txBody>
          <a:bodyPr>
            <a:normAutofit/>
          </a:bodyPr>
          <a:lstStyle/>
          <a:p>
            <a:pPr marL="0" indent="0">
              <a:buNone/>
            </a:pPr>
            <a:r>
              <a:rPr lang="en-US" sz="1600" b="1" dirty="0" smtClean="0">
                <a:solidFill>
                  <a:schemeClr val="tx1"/>
                </a:solidFill>
                <a:latin typeface="Arial" panose="020B0604020202020204" pitchFamily="34" charset="0"/>
                <a:cs typeface="Arial" panose="020B0604020202020204" pitchFamily="34" charset="0"/>
              </a:rPr>
              <a:t>“</a:t>
            </a:r>
            <a:r>
              <a:rPr lang="en-US" sz="1600" b="1" dirty="0">
                <a:solidFill>
                  <a:schemeClr val="tx1"/>
                </a:solidFill>
                <a:latin typeface="Arial" panose="020B0604020202020204" pitchFamily="34" charset="0"/>
                <a:cs typeface="Arial" panose="020B0604020202020204" pitchFamily="34" charset="0"/>
              </a:rPr>
              <a:t>Start Up Charter School" </a:t>
            </a:r>
            <a:r>
              <a:rPr lang="en-US" sz="1600" dirty="0" smtClean="0">
                <a:solidFill>
                  <a:schemeClr val="tx1"/>
                </a:solidFill>
                <a:latin typeface="Arial" panose="020B0604020202020204" pitchFamily="34" charset="0"/>
                <a:cs typeface="Arial" panose="020B0604020202020204" pitchFamily="34" charset="0"/>
              </a:rPr>
              <a:t>– a public charter school that did not exist as a non-charter public school prior to becoming a public charter school</a:t>
            </a:r>
          </a:p>
          <a:p>
            <a:pPr marL="0" indent="0">
              <a:buNone/>
            </a:pPr>
            <a:endParaRPr lang="en-US" sz="1600" dirty="0">
              <a:solidFill>
                <a:schemeClr val="tx1"/>
              </a:solidFill>
              <a:latin typeface="Arial" panose="020B0604020202020204" pitchFamily="34" charset="0"/>
              <a:cs typeface="Arial" panose="020B0604020202020204" pitchFamily="34" charset="0"/>
            </a:endParaRPr>
          </a:p>
          <a:p>
            <a:pPr marL="0" indent="0">
              <a:buNone/>
            </a:pPr>
            <a:r>
              <a:rPr lang="en-US" sz="1600" dirty="0" smtClean="0">
                <a:solidFill>
                  <a:schemeClr val="tx1"/>
                </a:solidFill>
                <a:latin typeface="Arial" panose="020B0604020202020204" pitchFamily="34" charset="0"/>
                <a:cs typeface="Arial" panose="020B0604020202020204" pitchFamily="34" charset="0"/>
              </a:rPr>
              <a:t>"</a:t>
            </a:r>
            <a:r>
              <a:rPr lang="en-US" sz="1800" b="1" dirty="0">
                <a:solidFill>
                  <a:schemeClr val="tx1"/>
                </a:solidFill>
                <a:latin typeface="Arial" panose="020B0604020202020204" pitchFamily="34" charset="0"/>
                <a:cs typeface="Arial" panose="020B0604020202020204" pitchFamily="34" charset="0"/>
              </a:rPr>
              <a:t>Regional achievement academy</a:t>
            </a:r>
            <a:r>
              <a:rPr lang="en-US" sz="1800" dirty="0">
                <a:solidFill>
                  <a:schemeClr val="tx1"/>
                </a:solidFill>
                <a:latin typeface="Arial" panose="020B0604020202020204" pitchFamily="34" charset="0"/>
                <a:cs typeface="Arial" panose="020B0604020202020204" pitchFamily="34" charset="0"/>
              </a:rPr>
              <a:t>" </a:t>
            </a:r>
            <a:r>
              <a:rPr lang="en-US" sz="1800" dirty="0" smtClean="0">
                <a:solidFill>
                  <a:schemeClr val="tx1"/>
                </a:solidFill>
                <a:latin typeface="Arial" panose="020B0604020202020204" pitchFamily="34" charset="0"/>
                <a:cs typeface="Arial" panose="020B0604020202020204" pitchFamily="34" charset="0"/>
              </a:rPr>
              <a:t>- a </a:t>
            </a:r>
            <a:r>
              <a:rPr lang="en-US" sz="1800" dirty="0">
                <a:solidFill>
                  <a:schemeClr val="tx1"/>
                </a:solidFill>
                <a:latin typeface="Arial" panose="020B0604020202020204" pitchFamily="34" charset="0"/>
                <a:cs typeface="Arial" panose="020B0604020202020204" pitchFamily="34" charset="0"/>
              </a:rPr>
              <a:t>public charter school that has been established to serve students across multiple school districts.</a:t>
            </a:r>
            <a:endParaRPr lang="en-US" sz="1800" b="1" dirty="0">
              <a:solidFill>
                <a:schemeClr val="tx1"/>
              </a:solidFill>
              <a:latin typeface="Arial" panose="020B0604020202020204" pitchFamily="34" charset="0"/>
              <a:cs typeface="Arial" panose="020B0604020202020204" pitchFamily="34" charset="0"/>
            </a:endParaRPr>
          </a:p>
          <a:p>
            <a:pPr marL="0" indent="0">
              <a:buNone/>
            </a:pPr>
            <a:endParaRPr lang="en-US" sz="1800" dirty="0">
              <a:solidFill>
                <a:schemeClr val="tx1"/>
              </a:solidFill>
              <a:latin typeface="Arial" panose="020B0604020202020204" pitchFamily="34" charset="0"/>
              <a:cs typeface="Arial" panose="020B0604020202020204" pitchFamily="34" charset="0"/>
            </a:endParaRPr>
          </a:p>
          <a:p>
            <a:pPr marL="0" indent="0">
              <a:buNone/>
            </a:pPr>
            <a:r>
              <a:rPr lang="en-US" sz="1800" dirty="0" smtClean="0">
                <a:solidFill>
                  <a:schemeClr val="tx1"/>
                </a:solidFill>
                <a:latin typeface="Arial" panose="020B0604020202020204" pitchFamily="34" charset="0"/>
                <a:cs typeface="Arial" panose="020B0604020202020204" pitchFamily="34" charset="0"/>
              </a:rPr>
              <a:t>"</a:t>
            </a:r>
            <a:r>
              <a:rPr lang="en-US" sz="1800" b="1" dirty="0">
                <a:solidFill>
                  <a:schemeClr val="tx1"/>
                </a:solidFill>
                <a:latin typeface="Arial" panose="020B0604020202020204" pitchFamily="34" charset="0"/>
                <a:cs typeface="Arial" panose="020B0604020202020204" pitchFamily="34" charset="0"/>
              </a:rPr>
              <a:t>Regional achievement zone</a:t>
            </a:r>
            <a:r>
              <a:rPr lang="en-US" sz="1800" dirty="0">
                <a:solidFill>
                  <a:schemeClr val="tx1"/>
                </a:solidFill>
                <a:latin typeface="Arial" panose="020B0604020202020204" pitchFamily="34" charset="0"/>
                <a:cs typeface="Arial" panose="020B0604020202020204" pitchFamily="34" charset="0"/>
              </a:rPr>
              <a:t>" </a:t>
            </a:r>
            <a:r>
              <a:rPr lang="en-US" sz="1800" dirty="0" smtClean="0">
                <a:solidFill>
                  <a:schemeClr val="tx1"/>
                </a:solidFill>
                <a:latin typeface="Arial" panose="020B0604020202020204" pitchFamily="34" charset="0"/>
                <a:cs typeface="Arial" panose="020B0604020202020204" pitchFamily="34" charset="0"/>
              </a:rPr>
              <a:t>- one </a:t>
            </a:r>
            <a:r>
              <a:rPr lang="en-US" sz="1800" dirty="0">
                <a:solidFill>
                  <a:schemeClr val="tx1"/>
                </a:solidFill>
                <a:latin typeface="Arial" panose="020B0604020202020204" pitchFamily="34" charset="0"/>
                <a:cs typeface="Arial" panose="020B0604020202020204" pitchFamily="34" charset="0"/>
              </a:rPr>
              <a:t>(1) county containing four (4) or more local school districts or two (2) or more contiguous counties, each containing four (4) or more local school districts.</a:t>
            </a:r>
            <a:endParaRPr lang="en-US" sz="1800" b="1" dirty="0">
              <a:solidFill>
                <a:schemeClr val="tx1"/>
              </a:solidFill>
              <a:latin typeface="Arial" panose="020B0604020202020204" pitchFamily="34" charset="0"/>
              <a:cs typeface="Arial" panose="020B0604020202020204" pitchFamily="34" charset="0"/>
            </a:endParaRPr>
          </a:p>
          <a:p>
            <a:pPr marL="0" indent="0">
              <a:buNone/>
            </a:pPr>
            <a:endParaRPr lang="en-US" sz="1800" u="sng" dirty="0" smtClean="0">
              <a:solidFill>
                <a:schemeClr val="tx1"/>
              </a:solidFill>
              <a:latin typeface="Arial" panose="020B0604020202020204" pitchFamily="34" charset="0"/>
              <a:cs typeface="Arial" panose="020B0604020202020204" pitchFamily="34" charset="0"/>
            </a:endParaRPr>
          </a:p>
          <a:p>
            <a:pPr marL="0" indent="0">
              <a:buNone/>
            </a:pPr>
            <a:r>
              <a:rPr lang="en-US" sz="1800" dirty="0" smtClean="0">
                <a:solidFill>
                  <a:schemeClr val="tx1"/>
                </a:solidFill>
                <a:latin typeface="Arial" panose="020B0604020202020204" pitchFamily="34" charset="0"/>
                <a:cs typeface="Arial" panose="020B0604020202020204" pitchFamily="34" charset="0"/>
              </a:rPr>
              <a:t>"</a:t>
            </a:r>
            <a:r>
              <a:rPr lang="en-US" sz="1800" b="1" dirty="0">
                <a:solidFill>
                  <a:schemeClr val="tx1"/>
                </a:solidFill>
                <a:latin typeface="Arial" panose="020B0604020202020204" pitchFamily="34" charset="0"/>
                <a:cs typeface="Arial" panose="020B0604020202020204" pitchFamily="34" charset="0"/>
              </a:rPr>
              <a:t>Conversion public charter school</a:t>
            </a:r>
            <a:r>
              <a:rPr lang="en-US" sz="1800" dirty="0">
                <a:solidFill>
                  <a:schemeClr val="tx1"/>
                </a:solidFill>
                <a:latin typeface="Arial" panose="020B0604020202020204" pitchFamily="34" charset="0"/>
                <a:cs typeface="Arial" panose="020B0604020202020204" pitchFamily="34" charset="0"/>
              </a:rPr>
              <a:t>" </a:t>
            </a:r>
            <a:r>
              <a:rPr lang="en-US" sz="1800" dirty="0" smtClean="0">
                <a:solidFill>
                  <a:schemeClr val="tx1"/>
                </a:solidFill>
                <a:latin typeface="Arial" panose="020B0604020202020204" pitchFamily="34" charset="0"/>
                <a:cs typeface="Arial" panose="020B0604020202020204" pitchFamily="34" charset="0"/>
              </a:rPr>
              <a:t>- </a:t>
            </a:r>
            <a:r>
              <a:rPr lang="en-US" sz="1800" dirty="0">
                <a:solidFill>
                  <a:schemeClr val="tx1"/>
                </a:solidFill>
                <a:latin typeface="Arial" panose="020B0604020202020204" pitchFamily="34" charset="0"/>
                <a:cs typeface="Arial" panose="020B0604020202020204" pitchFamily="34" charset="0"/>
              </a:rPr>
              <a:t>a public charter school that existed as a non-charter public school prior to becoming a public charter school</a:t>
            </a:r>
            <a:r>
              <a:rPr lang="en-US" sz="1800" dirty="0" smtClean="0">
                <a:solidFill>
                  <a:schemeClr val="tx1"/>
                </a:solidFill>
                <a:latin typeface="Arial" panose="020B0604020202020204" pitchFamily="34" charset="0"/>
                <a:cs typeface="Arial" panose="020B0604020202020204" pitchFamily="34" charset="0"/>
              </a:rPr>
              <a:t>.</a:t>
            </a:r>
          </a:p>
          <a:p>
            <a:pPr marL="0" indent="0">
              <a:buNone/>
            </a:pPr>
            <a:endParaRPr lang="en-US" sz="1800" b="1" dirty="0">
              <a:solidFill>
                <a:schemeClr val="tx1"/>
              </a:solidFill>
              <a:latin typeface="Arial" panose="020B0604020202020204" pitchFamily="34" charset="0"/>
              <a:cs typeface="Arial" panose="020B0604020202020204" pitchFamily="34" charset="0"/>
            </a:endParaRPr>
          </a:p>
          <a:p>
            <a:pPr marL="0" indent="0">
              <a:buNone/>
            </a:pPr>
            <a:endParaRPr lang="en-US" sz="1600" b="1" dirty="0">
              <a:solidFill>
                <a:schemeClr val="tx1"/>
              </a:solidFill>
              <a:latin typeface="Arial" panose="020B0604020202020204" pitchFamily="34" charset="0"/>
              <a:cs typeface="Arial" panose="020B0604020202020204" pitchFamily="34" charset="0"/>
            </a:endParaRPr>
          </a:p>
          <a:p>
            <a:pPr marL="0" indent="0">
              <a:buNone/>
            </a:pPr>
            <a:endParaRPr lang="en-US" sz="1400" b="1" dirty="0">
              <a:solidFill>
                <a:schemeClr val="tx1"/>
              </a:solidFill>
              <a:latin typeface="Arial" panose="020B0604020202020204" pitchFamily="34" charset="0"/>
              <a:cs typeface="Arial" panose="020B0604020202020204" pitchFamily="34" charset="0"/>
            </a:endParaRPr>
          </a:p>
          <a:p>
            <a:pPr>
              <a:buClrTx/>
            </a:pPr>
            <a:endParaRPr lang="en-US" sz="1400" dirty="0" smtClean="0">
              <a:solidFill>
                <a:schemeClr val="tx1"/>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91BD7323-49BF-4C97-8773-5EC64C492009}" type="slidenum">
              <a:rPr lang="en-US" smtClean="0"/>
              <a:t>4</a:t>
            </a:fld>
            <a:endParaRPr lang="en-US" dirty="0"/>
          </a:p>
        </p:txBody>
      </p:sp>
    </p:spTree>
    <p:extLst>
      <p:ext uri="{BB962C8B-B14F-4D97-AF65-F5344CB8AC3E}">
        <p14:creationId xmlns:p14="http://schemas.microsoft.com/office/powerpoint/2010/main" val="16909981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bwMode="auto">
          <a:xfrm>
            <a:off x="555625" y="390244"/>
            <a:ext cx="8710838" cy="69560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r>
              <a:rPr lang="en-US" sz="2800" dirty="0" smtClean="0">
                <a:solidFill>
                  <a:schemeClr val="tx1"/>
                </a:solidFill>
                <a:latin typeface="Arial" panose="020B0604020202020204" pitchFamily="34" charset="0"/>
                <a:cs typeface="Arial" panose="020B0604020202020204" pitchFamily="34" charset="0"/>
              </a:rPr>
              <a:t>Who May Enroll in Public Charter Schools?</a:t>
            </a:r>
            <a:endParaRPr lang="en-US" altLang="en-US" sz="2800" u="sng" dirty="0" smtClean="0">
              <a:solidFill>
                <a:schemeClr val="tx1"/>
              </a:solidFill>
              <a:latin typeface="Arial" panose="020B0604020202020204" pitchFamily="34" charset="0"/>
              <a:cs typeface="Arial" panose="020B0604020202020204" pitchFamily="34" charset="0"/>
            </a:endParaRPr>
          </a:p>
        </p:txBody>
      </p:sp>
      <p:sp>
        <p:nvSpPr>
          <p:cNvPr id="5" name="Content Placeholder 4"/>
          <p:cNvSpPr>
            <a:spLocks noGrp="1"/>
          </p:cNvSpPr>
          <p:nvPr>
            <p:ph type="body" sz="quarter" idx="13"/>
          </p:nvPr>
        </p:nvSpPr>
        <p:spPr>
          <a:xfrm>
            <a:off x="555625" y="1292772"/>
            <a:ext cx="9188450" cy="5959366"/>
          </a:xfrm>
        </p:spPr>
        <p:txBody>
          <a:bodyPr>
            <a:noAutofit/>
          </a:bodyPr>
          <a:lstStyle/>
          <a:p>
            <a:pPr>
              <a:buClrTx/>
              <a:buFont typeface="Arial" panose="020B0604020202020204" pitchFamily="34" charset="0"/>
              <a:buChar char="•"/>
            </a:pPr>
            <a:r>
              <a:rPr lang="en-US" sz="1800" dirty="0">
                <a:solidFill>
                  <a:schemeClr val="tx1"/>
                </a:solidFill>
                <a:latin typeface="Arial" panose="020B0604020202020204" pitchFamily="34" charset="0"/>
                <a:cs typeface="Arial" panose="020B0604020202020204" pitchFamily="34" charset="0"/>
              </a:rPr>
              <a:t>S</a:t>
            </a:r>
            <a:r>
              <a:rPr lang="en-US" sz="1800" dirty="0" smtClean="0">
                <a:solidFill>
                  <a:schemeClr val="tx1"/>
                </a:solidFill>
                <a:latin typeface="Arial" panose="020B0604020202020204" pitchFamily="34" charset="0"/>
                <a:cs typeface="Arial" panose="020B0604020202020204" pitchFamily="34" charset="0"/>
              </a:rPr>
              <a:t>tudents who reside in the boundaries of the district or districts, </a:t>
            </a:r>
            <a:r>
              <a:rPr lang="en-US" sz="1800" dirty="0" smtClean="0">
                <a:solidFill>
                  <a:prstClr val="black"/>
                </a:solidFill>
                <a:latin typeface="Arial" panose="020B0604020202020204" pitchFamily="34" charset="0"/>
                <a:cs typeface="Arial" panose="020B0604020202020204" pitchFamily="34" charset="0"/>
              </a:rPr>
              <a:t>when authorized by a local school board or collaborative</a:t>
            </a:r>
            <a:r>
              <a:rPr lang="en-US" sz="1800" dirty="0" smtClean="0">
                <a:solidFill>
                  <a:schemeClr val="tx1"/>
                </a:solidFill>
                <a:latin typeface="Arial" panose="020B0604020202020204" pitchFamily="34" charset="0"/>
                <a:cs typeface="Arial" panose="020B0604020202020204" pitchFamily="34" charset="0"/>
              </a:rPr>
              <a:t>.</a:t>
            </a:r>
          </a:p>
          <a:p>
            <a:pPr lvl="0">
              <a:buClrTx/>
              <a:buFont typeface="Arial" panose="020B0604020202020204" pitchFamily="34" charset="0"/>
              <a:buChar char="•"/>
            </a:pPr>
            <a:r>
              <a:rPr lang="en-US" sz="1800" dirty="0" smtClean="0">
                <a:solidFill>
                  <a:schemeClr val="tx1"/>
                </a:solidFill>
                <a:latin typeface="Arial" panose="020B0604020202020204" pitchFamily="34" charset="0"/>
                <a:cs typeface="Arial" panose="020B0604020202020204" pitchFamily="34" charset="0"/>
              </a:rPr>
              <a:t>Preference shall be given to students enrolled the previous year and to siblings of students already enrolled in the charter school.</a:t>
            </a:r>
          </a:p>
          <a:p>
            <a:pPr lvl="0">
              <a:buClrTx/>
              <a:buFont typeface="Arial" panose="020B0604020202020204" pitchFamily="34" charset="0"/>
              <a:buChar char="•"/>
            </a:pPr>
            <a:r>
              <a:rPr lang="en-US" sz="1800" dirty="0" smtClean="0">
                <a:solidFill>
                  <a:schemeClr val="tx1"/>
                </a:solidFill>
                <a:latin typeface="Arial" panose="020B0604020202020204" pitchFamily="34" charset="0"/>
                <a:cs typeface="Arial" panose="020B0604020202020204" pitchFamily="34" charset="0"/>
              </a:rPr>
              <a:t>When preference given to returning students, exclude them from entering into a lottery.</a:t>
            </a:r>
          </a:p>
          <a:p>
            <a:pPr lvl="0">
              <a:buClrTx/>
              <a:buFont typeface="Arial" panose="020B0604020202020204" pitchFamily="34" charset="0"/>
              <a:buChar char="•"/>
            </a:pPr>
            <a:r>
              <a:rPr lang="en-US" sz="1800" dirty="0" smtClean="0">
                <a:solidFill>
                  <a:schemeClr val="tx1"/>
                </a:solidFill>
                <a:latin typeface="Arial" panose="020B0604020202020204" pitchFamily="34" charset="0"/>
                <a:cs typeface="Arial" panose="020B0604020202020204" pitchFamily="34" charset="0"/>
              </a:rPr>
              <a:t>May give preference to those students meeting federal eligibility requirements for free/reduced lunch and to those attending persistently low-achieving public schools.</a:t>
            </a:r>
          </a:p>
          <a:p>
            <a:pPr lvl="0">
              <a:buClrTx/>
              <a:buFont typeface="Arial" panose="020B0604020202020204" pitchFamily="34" charset="0"/>
              <a:buChar char="•"/>
            </a:pPr>
            <a:r>
              <a:rPr lang="en-US" sz="1800" dirty="0" smtClean="0">
                <a:solidFill>
                  <a:schemeClr val="tx1"/>
                </a:solidFill>
                <a:latin typeface="Arial" panose="020B0604020202020204" pitchFamily="34" charset="0"/>
                <a:cs typeface="Arial" panose="020B0604020202020204" pitchFamily="34" charset="0"/>
              </a:rPr>
              <a:t>May give preference to children of public charter school’s board of directors and full-time employees (cap of 10% of total student population).</a:t>
            </a:r>
          </a:p>
          <a:p>
            <a:pPr lvl="0">
              <a:buClrTx/>
              <a:buFont typeface="Arial" panose="020B0604020202020204" pitchFamily="34" charset="0"/>
              <a:buChar char="•"/>
            </a:pPr>
            <a:r>
              <a:rPr lang="en-US" sz="1800" dirty="0" smtClean="0">
                <a:solidFill>
                  <a:prstClr val="black"/>
                </a:solidFill>
                <a:latin typeface="Arial" panose="020B0604020202020204" pitchFamily="34" charset="0"/>
                <a:cs typeface="Arial" panose="020B0604020202020204" pitchFamily="34" charset="0"/>
              </a:rPr>
              <a:t>In a </a:t>
            </a:r>
            <a:r>
              <a:rPr lang="en-US" sz="1800" dirty="0">
                <a:solidFill>
                  <a:prstClr val="black"/>
                </a:solidFill>
                <a:latin typeface="Arial" panose="020B0604020202020204" pitchFamily="34" charset="0"/>
                <a:cs typeface="Arial" panose="020B0604020202020204" pitchFamily="34" charset="0"/>
              </a:rPr>
              <a:t>conversion public charter </a:t>
            </a:r>
            <a:r>
              <a:rPr lang="en-US" sz="1800" dirty="0" smtClean="0">
                <a:solidFill>
                  <a:prstClr val="black"/>
                </a:solidFill>
                <a:latin typeface="Arial" panose="020B0604020202020204" pitchFamily="34" charset="0"/>
                <a:cs typeface="Arial" panose="020B0604020202020204" pitchFamily="34" charset="0"/>
              </a:rPr>
              <a:t>school</a:t>
            </a:r>
            <a:r>
              <a:rPr lang="en-US" sz="1800" b="1" dirty="0" smtClean="0">
                <a:solidFill>
                  <a:prstClr val="black"/>
                </a:solidFill>
                <a:latin typeface="Arial" panose="020B0604020202020204" pitchFamily="34" charset="0"/>
                <a:cs typeface="Arial" panose="020B0604020202020204" pitchFamily="34" charset="0"/>
              </a:rPr>
              <a:t>,</a:t>
            </a:r>
            <a:r>
              <a:rPr lang="en-US" sz="1800" dirty="0" smtClean="0">
                <a:solidFill>
                  <a:prstClr val="black"/>
                </a:solidFill>
                <a:latin typeface="Arial" panose="020B0604020202020204" pitchFamily="34" charset="0"/>
                <a:cs typeface="Arial" panose="020B0604020202020204" pitchFamily="34" charset="0"/>
              </a:rPr>
              <a:t> </a:t>
            </a:r>
            <a:r>
              <a:rPr lang="en-US" sz="1800" dirty="0">
                <a:solidFill>
                  <a:prstClr val="black"/>
                </a:solidFill>
                <a:latin typeface="Arial" panose="020B0604020202020204" pitchFamily="34" charset="0"/>
                <a:cs typeface="Arial" panose="020B0604020202020204" pitchFamily="34" charset="0"/>
              </a:rPr>
              <a:t>must provide enrollment preference to students who attended in previous school </a:t>
            </a:r>
            <a:r>
              <a:rPr lang="en-US" sz="1800" dirty="0" smtClean="0">
                <a:solidFill>
                  <a:prstClr val="black"/>
                </a:solidFill>
                <a:latin typeface="Arial" panose="020B0604020202020204" pitchFamily="34" charset="0"/>
                <a:cs typeface="Arial" panose="020B0604020202020204" pitchFamily="34" charset="0"/>
              </a:rPr>
              <a:t>years, if </a:t>
            </a:r>
            <a:r>
              <a:rPr lang="en-US" sz="1800" dirty="0">
                <a:solidFill>
                  <a:prstClr val="black"/>
                </a:solidFill>
                <a:latin typeface="Arial" panose="020B0604020202020204" pitchFamily="34" charset="0"/>
                <a:cs typeface="Arial" panose="020B0604020202020204" pitchFamily="34" charset="0"/>
              </a:rPr>
              <a:t>the number </a:t>
            </a:r>
            <a:r>
              <a:rPr lang="en-US" sz="1800" dirty="0" smtClean="0">
                <a:solidFill>
                  <a:prstClr val="black"/>
                </a:solidFill>
                <a:latin typeface="Arial" panose="020B0604020202020204" pitchFamily="34" charset="0"/>
                <a:cs typeface="Arial" panose="020B0604020202020204" pitchFamily="34" charset="0"/>
              </a:rPr>
              <a:t>enrolled </a:t>
            </a:r>
            <a:r>
              <a:rPr lang="en-US" sz="1800" dirty="0">
                <a:solidFill>
                  <a:prstClr val="black"/>
                </a:solidFill>
                <a:latin typeface="Arial" panose="020B0604020202020204" pitchFamily="34" charset="0"/>
                <a:cs typeface="Arial" panose="020B0604020202020204" pitchFamily="34" charset="0"/>
              </a:rPr>
              <a:t>doesn’t exceed the </a:t>
            </a:r>
            <a:r>
              <a:rPr lang="en-US" sz="1800" dirty="0" smtClean="0">
                <a:solidFill>
                  <a:prstClr val="black"/>
                </a:solidFill>
                <a:latin typeface="Arial" panose="020B0604020202020204" pitchFamily="34" charset="0"/>
                <a:cs typeface="Arial" panose="020B0604020202020204" pitchFamily="34" charset="0"/>
              </a:rPr>
              <a:t>school’s capacity. Must give secondary preference to </a:t>
            </a:r>
            <a:r>
              <a:rPr lang="en-US" sz="1800" dirty="0">
                <a:solidFill>
                  <a:prstClr val="black"/>
                </a:solidFill>
                <a:latin typeface="Arial" panose="020B0604020202020204" pitchFamily="34" charset="0"/>
                <a:cs typeface="Arial" panose="020B0604020202020204" pitchFamily="34" charset="0"/>
              </a:rPr>
              <a:t>students who reside within the district boundary where the charter is located.</a:t>
            </a:r>
          </a:p>
          <a:p>
            <a:pPr lvl="0">
              <a:buClrTx/>
              <a:buFont typeface="Arial" panose="020B0604020202020204" pitchFamily="34" charset="0"/>
              <a:buChar char="•"/>
            </a:pPr>
            <a:endParaRPr lang="en-US" sz="2000" dirty="0" smtClean="0">
              <a:solidFill>
                <a:schemeClr val="tx1"/>
              </a:solidFill>
              <a:latin typeface="Arial" panose="020B0604020202020204" pitchFamily="34" charset="0"/>
              <a:cs typeface="Arial" panose="020B0604020202020204" pitchFamily="34" charset="0"/>
            </a:endParaRPr>
          </a:p>
          <a:p>
            <a:pPr lvl="0">
              <a:buClrTx/>
              <a:buFont typeface="Arial" panose="020B0604020202020204" pitchFamily="34" charset="0"/>
              <a:buChar char="•"/>
            </a:pPr>
            <a:endParaRPr lang="en-US" sz="2000" dirty="0" smtClean="0">
              <a:solidFill>
                <a:schemeClr val="tx1"/>
              </a:solidFill>
              <a:latin typeface="Arial" panose="020B0604020202020204" pitchFamily="34" charset="0"/>
              <a:cs typeface="Arial" panose="020B0604020202020204" pitchFamily="34" charset="0"/>
            </a:endParaRPr>
          </a:p>
          <a:p>
            <a:pPr marL="0" indent="0">
              <a:buNone/>
            </a:pPr>
            <a:r>
              <a:rPr lang="en-US" sz="2000" b="1" dirty="0" smtClean="0">
                <a:solidFill>
                  <a:schemeClr val="tx1"/>
                </a:solidFill>
                <a:latin typeface="Arial" panose="020B0604020202020204" pitchFamily="34" charset="0"/>
                <a:cs typeface="Arial" panose="020B0604020202020204" pitchFamily="34" charset="0"/>
              </a:rPr>
              <a:t> </a:t>
            </a:r>
            <a:endParaRPr lang="en-US" sz="2000" dirty="0" smtClean="0">
              <a:solidFill>
                <a:schemeClr val="tx1"/>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91BD7323-49BF-4C97-8773-5EC64C492009}" type="slidenum">
              <a:rPr lang="en-US" smtClean="0"/>
              <a:t>5</a:t>
            </a:fld>
            <a:endParaRPr lang="en-US" dirty="0"/>
          </a:p>
        </p:txBody>
      </p:sp>
    </p:spTree>
    <p:extLst>
      <p:ext uri="{BB962C8B-B14F-4D97-AF65-F5344CB8AC3E}">
        <p14:creationId xmlns:p14="http://schemas.microsoft.com/office/powerpoint/2010/main" val="2617827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bwMode="auto">
          <a:xfrm>
            <a:off x="555625" y="390244"/>
            <a:ext cx="8710838" cy="69560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r>
              <a:rPr lang="en-US" sz="2800" dirty="0" smtClean="0">
                <a:solidFill>
                  <a:schemeClr val="tx1"/>
                </a:solidFill>
                <a:latin typeface="Arial" panose="020B0604020202020204" pitchFamily="34" charset="0"/>
                <a:cs typeface="Arial" panose="020B0604020202020204" pitchFamily="34" charset="0"/>
              </a:rPr>
              <a:t>What Are The Exemptions For Public </a:t>
            </a:r>
            <a:r>
              <a:rPr lang="en-US" sz="2800" dirty="0">
                <a:solidFill>
                  <a:schemeClr val="tx1"/>
                </a:solidFill>
                <a:latin typeface="Arial" panose="020B0604020202020204" pitchFamily="34" charset="0"/>
                <a:cs typeface="Arial" panose="020B0604020202020204" pitchFamily="34" charset="0"/>
              </a:rPr>
              <a:t>C</a:t>
            </a:r>
            <a:r>
              <a:rPr lang="en-US" sz="2800" dirty="0" smtClean="0">
                <a:solidFill>
                  <a:schemeClr val="tx1"/>
                </a:solidFill>
                <a:latin typeface="Arial" panose="020B0604020202020204" pitchFamily="34" charset="0"/>
                <a:cs typeface="Arial" panose="020B0604020202020204" pitchFamily="34" charset="0"/>
              </a:rPr>
              <a:t>harter </a:t>
            </a:r>
            <a:r>
              <a:rPr lang="en-US" sz="2800" dirty="0">
                <a:solidFill>
                  <a:schemeClr val="tx1"/>
                </a:solidFill>
                <a:latin typeface="Arial" panose="020B0604020202020204" pitchFamily="34" charset="0"/>
                <a:cs typeface="Arial" panose="020B0604020202020204" pitchFamily="34" charset="0"/>
              </a:rPr>
              <a:t>S</a:t>
            </a:r>
            <a:r>
              <a:rPr lang="en-US" sz="2800" dirty="0" smtClean="0">
                <a:solidFill>
                  <a:schemeClr val="tx1"/>
                </a:solidFill>
                <a:latin typeface="Arial" panose="020B0604020202020204" pitchFamily="34" charset="0"/>
                <a:cs typeface="Arial" panose="020B0604020202020204" pitchFamily="34" charset="0"/>
              </a:rPr>
              <a:t>chools?</a:t>
            </a:r>
            <a:endParaRPr lang="en-US" altLang="en-US" sz="2800" u="sng" dirty="0" smtClean="0">
              <a:solidFill>
                <a:schemeClr val="tx1"/>
              </a:solidFill>
              <a:latin typeface="Arial" panose="020B0604020202020204" pitchFamily="34" charset="0"/>
              <a:cs typeface="Arial" panose="020B0604020202020204" pitchFamily="34" charset="0"/>
            </a:endParaRPr>
          </a:p>
        </p:txBody>
      </p:sp>
      <p:sp>
        <p:nvSpPr>
          <p:cNvPr id="5" name="Content Placeholder 4"/>
          <p:cNvSpPr>
            <a:spLocks noGrp="1"/>
          </p:cNvSpPr>
          <p:nvPr>
            <p:ph type="body" sz="quarter" idx="13"/>
          </p:nvPr>
        </p:nvSpPr>
        <p:spPr>
          <a:xfrm>
            <a:off x="555624" y="1536474"/>
            <a:ext cx="9818085" cy="4902200"/>
          </a:xfrm>
        </p:spPr>
        <p:txBody>
          <a:bodyPr>
            <a:normAutofit/>
          </a:bodyPr>
          <a:lstStyle/>
          <a:p>
            <a:pPr marL="0" indent="0">
              <a:buNone/>
            </a:pPr>
            <a:r>
              <a:rPr lang="en-US" sz="2200" dirty="0" smtClean="0">
                <a:solidFill>
                  <a:schemeClr val="tx1"/>
                </a:solidFill>
                <a:latin typeface="Arial" panose="020B0604020202020204" pitchFamily="34" charset="0"/>
                <a:cs typeface="Arial" panose="020B0604020202020204" pitchFamily="34" charset="0"/>
              </a:rPr>
              <a:t>Charter schools must be exempt from:</a:t>
            </a:r>
          </a:p>
          <a:p>
            <a:pPr marL="0" indent="0">
              <a:buNone/>
            </a:pPr>
            <a:r>
              <a:rPr lang="en-US" sz="2000" b="1" u="sng" dirty="0" smtClean="0">
                <a:solidFill>
                  <a:schemeClr val="tx1"/>
                </a:solidFill>
                <a:latin typeface="Arial" panose="020B0604020202020204" pitchFamily="34" charset="0"/>
                <a:cs typeface="Arial" panose="020B0604020202020204" pitchFamily="34" charset="0"/>
              </a:rPr>
              <a:t>“all statutes and administrative regulations applicable to the state board, a local school district, or a school, except the public charter school must adhere to the same health, safety, civil rights, and disability rights requirements as are applied to all public schools and other all requirements otherwise identified.”</a:t>
            </a:r>
          </a:p>
          <a:p>
            <a:pPr marL="0" indent="0">
              <a:buNone/>
            </a:pPr>
            <a:endParaRPr lang="en-US" sz="2000" b="1" dirty="0">
              <a:solidFill>
                <a:schemeClr val="tx1"/>
              </a:solidFill>
              <a:latin typeface="Arial" panose="020B0604020202020204" pitchFamily="34" charset="0"/>
              <a:cs typeface="Arial" panose="020B0604020202020204" pitchFamily="34" charset="0"/>
            </a:endParaRPr>
          </a:p>
          <a:p>
            <a:pPr marL="0" indent="0">
              <a:buNone/>
            </a:pPr>
            <a:r>
              <a:rPr lang="en-US" sz="2000" dirty="0" smtClean="0">
                <a:solidFill>
                  <a:schemeClr val="tx1"/>
                </a:solidFill>
                <a:latin typeface="Arial" panose="020B0604020202020204" pitchFamily="34" charset="0"/>
                <a:cs typeface="Arial" panose="020B0604020202020204" pitchFamily="34" charset="0"/>
              </a:rPr>
              <a:t>However, a public charter school </a:t>
            </a:r>
            <a:r>
              <a:rPr lang="en-US" sz="2000" b="1" u="sng" dirty="0" smtClean="0">
                <a:solidFill>
                  <a:schemeClr val="tx1"/>
                </a:solidFill>
                <a:latin typeface="Arial" panose="020B0604020202020204" pitchFamily="34" charset="0"/>
                <a:cs typeface="Arial" panose="020B0604020202020204" pitchFamily="34" charset="0"/>
              </a:rPr>
              <a:t>may</a:t>
            </a:r>
            <a:r>
              <a:rPr lang="en-US" sz="2000" dirty="0" smtClean="0">
                <a:solidFill>
                  <a:schemeClr val="tx1"/>
                </a:solidFill>
                <a:latin typeface="Arial" panose="020B0604020202020204" pitchFamily="34" charset="0"/>
                <a:cs typeface="Arial" panose="020B0604020202020204" pitchFamily="34" charset="0"/>
              </a:rPr>
              <a:t> elect to comply with any statute or administrative regulation.  </a:t>
            </a:r>
          </a:p>
        </p:txBody>
      </p:sp>
      <p:sp>
        <p:nvSpPr>
          <p:cNvPr id="2" name="Slide Number Placeholder 1"/>
          <p:cNvSpPr>
            <a:spLocks noGrp="1"/>
          </p:cNvSpPr>
          <p:nvPr>
            <p:ph type="sldNum" sz="quarter" idx="12"/>
          </p:nvPr>
        </p:nvSpPr>
        <p:spPr/>
        <p:txBody>
          <a:bodyPr/>
          <a:lstStyle/>
          <a:p>
            <a:fld id="{91BD7323-49BF-4C97-8773-5EC64C492009}" type="slidenum">
              <a:rPr lang="en-US" smtClean="0"/>
              <a:t>6</a:t>
            </a:fld>
            <a:endParaRPr lang="en-US" dirty="0"/>
          </a:p>
        </p:txBody>
      </p:sp>
    </p:spTree>
    <p:extLst>
      <p:ext uri="{BB962C8B-B14F-4D97-AF65-F5344CB8AC3E}">
        <p14:creationId xmlns:p14="http://schemas.microsoft.com/office/powerpoint/2010/main" val="23690251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bwMode="auto">
          <a:xfrm>
            <a:off x="555625" y="390244"/>
            <a:ext cx="8710838" cy="69560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r>
              <a:rPr lang="en-US" sz="2800" dirty="0" smtClean="0">
                <a:solidFill>
                  <a:schemeClr val="tx1"/>
                </a:solidFill>
                <a:latin typeface="Arial" panose="020B0604020202020204" pitchFamily="34" charset="0"/>
                <a:cs typeface="Arial" panose="020B0604020202020204" pitchFamily="34" charset="0"/>
              </a:rPr>
              <a:t>What Are </a:t>
            </a:r>
            <a:r>
              <a:rPr lang="en-US" sz="2800" dirty="0">
                <a:solidFill>
                  <a:schemeClr val="tx1"/>
                </a:solidFill>
                <a:latin typeface="Arial" panose="020B0604020202020204" pitchFamily="34" charset="0"/>
                <a:cs typeface="Arial" panose="020B0604020202020204" pitchFamily="34" charset="0"/>
              </a:rPr>
              <a:t>T</a:t>
            </a:r>
            <a:r>
              <a:rPr lang="en-US" sz="2800" dirty="0" smtClean="0">
                <a:solidFill>
                  <a:schemeClr val="tx1"/>
                </a:solidFill>
                <a:latin typeface="Arial" panose="020B0604020202020204" pitchFamily="34" charset="0"/>
                <a:cs typeface="Arial" panose="020B0604020202020204" pitchFamily="34" charset="0"/>
              </a:rPr>
              <a:t>he Requirements For Public </a:t>
            </a:r>
            <a:r>
              <a:rPr lang="en-US" sz="2800" dirty="0">
                <a:solidFill>
                  <a:schemeClr val="tx1"/>
                </a:solidFill>
                <a:latin typeface="Arial" panose="020B0604020202020204" pitchFamily="34" charset="0"/>
                <a:cs typeface="Arial" panose="020B0604020202020204" pitchFamily="34" charset="0"/>
              </a:rPr>
              <a:t>C</a:t>
            </a:r>
            <a:r>
              <a:rPr lang="en-US" sz="2800" dirty="0" smtClean="0">
                <a:solidFill>
                  <a:schemeClr val="tx1"/>
                </a:solidFill>
                <a:latin typeface="Arial" panose="020B0604020202020204" pitchFamily="34" charset="0"/>
                <a:cs typeface="Arial" panose="020B0604020202020204" pitchFamily="34" charset="0"/>
              </a:rPr>
              <a:t>harter </a:t>
            </a:r>
            <a:r>
              <a:rPr lang="en-US" sz="2800" dirty="0">
                <a:solidFill>
                  <a:schemeClr val="tx1"/>
                </a:solidFill>
                <a:latin typeface="Arial" panose="020B0604020202020204" pitchFamily="34" charset="0"/>
                <a:cs typeface="Arial" panose="020B0604020202020204" pitchFamily="34" charset="0"/>
              </a:rPr>
              <a:t>S</a:t>
            </a:r>
            <a:r>
              <a:rPr lang="en-US" sz="2800" dirty="0" smtClean="0">
                <a:solidFill>
                  <a:schemeClr val="tx1"/>
                </a:solidFill>
                <a:latin typeface="Arial" panose="020B0604020202020204" pitchFamily="34" charset="0"/>
                <a:cs typeface="Arial" panose="020B0604020202020204" pitchFamily="34" charset="0"/>
              </a:rPr>
              <a:t>chools?</a:t>
            </a:r>
            <a:endParaRPr lang="en-US" altLang="en-US" sz="2800" u="sng" dirty="0" smtClean="0">
              <a:solidFill>
                <a:schemeClr val="tx1"/>
              </a:solidFill>
              <a:latin typeface="Arial" panose="020B0604020202020204" pitchFamily="34" charset="0"/>
              <a:cs typeface="Arial" panose="020B0604020202020204" pitchFamily="34" charset="0"/>
            </a:endParaRPr>
          </a:p>
        </p:txBody>
      </p:sp>
      <p:sp>
        <p:nvSpPr>
          <p:cNvPr id="5" name="Content Placeholder 4"/>
          <p:cNvSpPr>
            <a:spLocks noGrp="1"/>
          </p:cNvSpPr>
          <p:nvPr>
            <p:ph type="body" sz="quarter" idx="13"/>
          </p:nvPr>
        </p:nvSpPr>
        <p:spPr>
          <a:xfrm>
            <a:off x="555624" y="1536474"/>
            <a:ext cx="9818085" cy="4902200"/>
          </a:xfrm>
        </p:spPr>
        <p:txBody>
          <a:bodyPr>
            <a:normAutofit fontScale="25000" lnSpcReduction="20000"/>
          </a:bodyPr>
          <a:lstStyle/>
          <a:p>
            <a:pPr marL="0" indent="0">
              <a:buNone/>
            </a:pPr>
            <a:r>
              <a:rPr lang="en-US" sz="7200" dirty="0" smtClean="0">
                <a:solidFill>
                  <a:schemeClr val="tx1"/>
                </a:solidFill>
                <a:latin typeface="Arial" panose="020B0604020202020204" pitchFamily="34" charset="0"/>
                <a:cs typeface="Arial" panose="020B0604020202020204" pitchFamily="34" charset="0"/>
              </a:rPr>
              <a:t>Requirements include:</a:t>
            </a:r>
          </a:p>
          <a:p>
            <a:pPr marL="0" indent="0">
              <a:spcBef>
                <a:spcPts val="0"/>
              </a:spcBef>
              <a:buNone/>
            </a:pPr>
            <a:endParaRPr lang="en-US" sz="7200" dirty="0">
              <a:latin typeface="Arial" panose="020B0604020202020204" pitchFamily="34" charset="0"/>
              <a:ea typeface="Arial" panose="020B0604020202020204" pitchFamily="34" charset="0"/>
              <a:cs typeface="Arial" panose="020B0604020202020204" pitchFamily="34" charset="0"/>
            </a:endParaRPr>
          </a:p>
          <a:p>
            <a:pPr>
              <a:spcBef>
                <a:spcPts val="0"/>
              </a:spcBef>
              <a:buClrTx/>
              <a:buFont typeface="Wingdings" panose="05000000000000000000" pitchFamily="2" charset="2"/>
              <a:buChar char="§"/>
            </a:pPr>
            <a:r>
              <a:rPr lang="en-US" sz="7200" dirty="0" smtClean="0">
                <a:solidFill>
                  <a:schemeClr val="tx1"/>
                </a:solidFill>
                <a:latin typeface="Arial" panose="020B0604020202020204" pitchFamily="34" charset="0"/>
                <a:ea typeface="Arial" panose="020B0604020202020204" pitchFamily="34" charset="0"/>
                <a:cs typeface="Arial" panose="020B0604020202020204" pitchFamily="34" charset="0"/>
              </a:rPr>
              <a:t>Complying with compulsory </a:t>
            </a:r>
            <a:r>
              <a:rPr lang="en-US" sz="7200" dirty="0">
                <a:solidFill>
                  <a:schemeClr val="tx1"/>
                </a:solidFill>
                <a:latin typeface="Arial" panose="020B0604020202020204" pitchFamily="34" charset="0"/>
                <a:ea typeface="Arial" panose="020B0604020202020204" pitchFamily="34" charset="0"/>
                <a:cs typeface="Arial" panose="020B0604020202020204" pitchFamily="34" charset="0"/>
              </a:rPr>
              <a:t>attendance</a:t>
            </a:r>
          </a:p>
          <a:p>
            <a:pPr>
              <a:spcBef>
                <a:spcPts val="0"/>
              </a:spcBef>
              <a:buClrTx/>
              <a:buFont typeface="Wingdings" panose="05000000000000000000" pitchFamily="2" charset="2"/>
              <a:buChar char="§"/>
            </a:pPr>
            <a:r>
              <a:rPr lang="en-US" sz="7200" dirty="0" smtClean="0">
                <a:solidFill>
                  <a:schemeClr val="tx1"/>
                </a:solidFill>
                <a:latin typeface="Arial" panose="020B0604020202020204" pitchFamily="34" charset="0"/>
                <a:ea typeface="Arial" panose="020B0604020202020204" pitchFamily="34" charset="0"/>
                <a:cs typeface="Arial" panose="020B0604020202020204" pitchFamily="34" charset="0"/>
              </a:rPr>
              <a:t>Hiring </a:t>
            </a:r>
            <a:r>
              <a:rPr lang="en-US" sz="7200" dirty="0">
                <a:solidFill>
                  <a:schemeClr val="tx1"/>
                </a:solidFill>
                <a:latin typeface="Arial" panose="020B0604020202020204" pitchFamily="34" charset="0"/>
                <a:ea typeface="Arial" panose="020B0604020202020204" pitchFamily="34" charset="0"/>
                <a:cs typeface="Arial" panose="020B0604020202020204" pitchFamily="34" charset="0"/>
              </a:rPr>
              <a:t>qualified teachers </a:t>
            </a:r>
            <a:r>
              <a:rPr lang="en-US" sz="7200" dirty="0" smtClean="0">
                <a:solidFill>
                  <a:schemeClr val="tx1"/>
                </a:solidFill>
                <a:latin typeface="Arial" panose="020B0604020202020204" pitchFamily="34" charset="0"/>
                <a:ea typeface="Arial" panose="020B0604020202020204" pitchFamily="34" charset="0"/>
                <a:cs typeface="Arial" panose="020B0604020202020204" pitchFamily="34" charset="0"/>
              </a:rPr>
              <a:t>(100% EPSB </a:t>
            </a:r>
            <a:r>
              <a:rPr lang="en-US" sz="7200" dirty="0">
                <a:solidFill>
                  <a:schemeClr val="tx1"/>
                </a:solidFill>
                <a:latin typeface="Arial" panose="020B0604020202020204" pitchFamily="34" charset="0"/>
                <a:ea typeface="Arial" panose="020B0604020202020204" pitchFamily="34" charset="0"/>
                <a:cs typeface="Arial" panose="020B0604020202020204" pitchFamily="34" charset="0"/>
              </a:rPr>
              <a:t>certified)</a:t>
            </a:r>
          </a:p>
          <a:p>
            <a:pPr>
              <a:spcBef>
                <a:spcPts val="0"/>
              </a:spcBef>
              <a:buClrTx/>
              <a:buFont typeface="Wingdings" panose="05000000000000000000" pitchFamily="2" charset="2"/>
              <a:buChar char="§"/>
            </a:pPr>
            <a:r>
              <a:rPr lang="en-US" sz="7200" dirty="0" smtClean="0">
                <a:solidFill>
                  <a:schemeClr val="tx1"/>
                </a:solidFill>
                <a:latin typeface="Arial" panose="020B0604020202020204" pitchFamily="34" charset="0"/>
                <a:ea typeface="Arial" panose="020B0604020202020204" pitchFamily="34" charset="0"/>
                <a:cs typeface="Arial" panose="020B0604020202020204" pitchFamily="34" charset="0"/>
              </a:rPr>
              <a:t>Abiding </a:t>
            </a:r>
            <a:r>
              <a:rPr lang="en-US" sz="7200" dirty="0">
                <a:solidFill>
                  <a:schemeClr val="tx1"/>
                </a:solidFill>
                <a:latin typeface="Arial" panose="020B0604020202020204" pitchFamily="34" charset="0"/>
                <a:ea typeface="Arial" panose="020B0604020202020204" pitchFamily="34" charset="0"/>
                <a:cs typeface="Arial" panose="020B0604020202020204" pitchFamily="34" charset="0"/>
              </a:rPr>
              <a:t>by generally accepted accounting procedures</a:t>
            </a:r>
          </a:p>
          <a:p>
            <a:pPr>
              <a:spcBef>
                <a:spcPts val="0"/>
              </a:spcBef>
              <a:buClrTx/>
              <a:buFont typeface="Wingdings" panose="05000000000000000000" pitchFamily="2" charset="2"/>
              <a:buChar char="§"/>
            </a:pPr>
            <a:r>
              <a:rPr lang="en-US" sz="7200" dirty="0" smtClean="0">
                <a:solidFill>
                  <a:schemeClr val="tx1"/>
                </a:solidFill>
                <a:latin typeface="Arial" panose="020B0604020202020204" pitchFamily="34" charset="0"/>
                <a:ea typeface="Arial" panose="020B0604020202020204" pitchFamily="34" charset="0"/>
                <a:cs typeface="Arial" panose="020B0604020202020204" pitchFamily="34" charset="0"/>
              </a:rPr>
              <a:t>Participating </a:t>
            </a:r>
            <a:r>
              <a:rPr lang="en-US" sz="7200" dirty="0">
                <a:solidFill>
                  <a:schemeClr val="tx1"/>
                </a:solidFill>
                <a:latin typeface="Arial" panose="020B0604020202020204" pitchFamily="34" charset="0"/>
                <a:ea typeface="Arial" panose="020B0604020202020204" pitchFamily="34" charset="0"/>
                <a:cs typeface="Arial" panose="020B0604020202020204" pitchFamily="34" charset="0"/>
              </a:rPr>
              <a:t>in </a:t>
            </a:r>
            <a:r>
              <a:rPr lang="en-US" sz="7200" dirty="0" smtClean="0">
                <a:solidFill>
                  <a:schemeClr val="tx1"/>
                </a:solidFill>
                <a:latin typeface="Arial" panose="020B0604020202020204" pitchFamily="34" charset="0"/>
                <a:ea typeface="Arial" panose="020B0604020202020204" pitchFamily="34" charset="0"/>
                <a:cs typeface="Arial" panose="020B0604020202020204" pitchFamily="34" charset="0"/>
              </a:rPr>
              <a:t>the state </a:t>
            </a:r>
            <a:r>
              <a:rPr lang="en-US" sz="7200" dirty="0">
                <a:solidFill>
                  <a:schemeClr val="tx1"/>
                </a:solidFill>
                <a:latin typeface="Arial" panose="020B0604020202020204" pitchFamily="34" charset="0"/>
                <a:ea typeface="Arial" panose="020B0604020202020204" pitchFamily="34" charset="0"/>
                <a:cs typeface="Arial" panose="020B0604020202020204" pitchFamily="34" charset="0"/>
              </a:rPr>
              <a:t>assessment, accountability and school report card</a:t>
            </a:r>
          </a:p>
          <a:p>
            <a:pPr>
              <a:spcBef>
                <a:spcPts val="0"/>
              </a:spcBef>
              <a:buClrTx/>
              <a:buFont typeface="Wingdings" panose="05000000000000000000" pitchFamily="2" charset="2"/>
              <a:buChar char="§"/>
            </a:pPr>
            <a:r>
              <a:rPr lang="en-US" sz="7200" dirty="0" smtClean="0">
                <a:solidFill>
                  <a:schemeClr val="tx1"/>
                </a:solidFill>
                <a:latin typeface="Arial" panose="020B0604020202020204" pitchFamily="34" charset="0"/>
                <a:ea typeface="Arial" panose="020B0604020202020204" pitchFamily="34" charset="0"/>
                <a:cs typeface="Arial" panose="020B0604020202020204" pitchFamily="34" charset="0"/>
              </a:rPr>
              <a:t>Utilizing </a:t>
            </a:r>
            <a:r>
              <a:rPr lang="en-US" sz="7200" dirty="0">
                <a:solidFill>
                  <a:schemeClr val="tx1"/>
                </a:solidFill>
                <a:latin typeface="Arial" panose="020B0604020202020204" pitchFamily="34" charset="0"/>
                <a:ea typeface="Arial" panose="020B0604020202020204" pitchFamily="34" charset="0"/>
                <a:cs typeface="Arial" panose="020B0604020202020204" pitchFamily="34" charset="0"/>
              </a:rPr>
              <a:t>the state student information system and accounting systems</a:t>
            </a:r>
          </a:p>
          <a:p>
            <a:pPr>
              <a:spcBef>
                <a:spcPts val="0"/>
              </a:spcBef>
              <a:buClrTx/>
              <a:buFont typeface="Wingdings" panose="05000000000000000000" pitchFamily="2" charset="2"/>
              <a:buChar char="§"/>
            </a:pPr>
            <a:r>
              <a:rPr lang="en-US" sz="7200" dirty="0" smtClean="0">
                <a:solidFill>
                  <a:schemeClr val="tx1"/>
                </a:solidFill>
                <a:latin typeface="Arial" panose="020B0604020202020204" pitchFamily="34" charset="0"/>
                <a:ea typeface="Arial" panose="020B0604020202020204" pitchFamily="34" charset="0"/>
                <a:cs typeface="Arial" panose="020B0604020202020204" pitchFamily="34" charset="0"/>
              </a:rPr>
              <a:t>Conducting </a:t>
            </a:r>
            <a:r>
              <a:rPr lang="en-US" sz="7200" dirty="0">
                <a:solidFill>
                  <a:schemeClr val="tx1"/>
                </a:solidFill>
                <a:latin typeface="Arial" panose="020B0604020202020204" pitchFamily="34" charset="0"/>
                <a:ea typeface="Arial" panose="020B0604020202020204" pitchFamily="34" charset="0"/>
                <a:cs typeface="Arial" panose="020B0604020202020204" pitchFamily="34" charset="0"/>
              </a:rPr>
              <a:t>criminal background checks on employees</a:t>
            </a:r>
          </a:p>
          <a:p>
            <a:pPr>
              <a:spcBef>
                <a:spcPts val="0"/>
              </a:spcBef>
              <a:buClrTx/>
              <a:buFont typeface="Wingdings" panose="05000000000000000000" pitchFamily="2" charset="2"/>
              <a:buChar char="§"/>
            </a:pPr>
            <a:r>
              <a:rPr lang="en-US" sz="7200" dirty="0" smtClean="0">
                <a:solidFill>
                  <a:schemeClr val="tx1"/>
                </a:solidFill>
                <a:latin typeface="Arial" panose="020B0604020202020204" pitchFamily="34" charset="0"/>
                <a:ea typeface="Arial" panose="020B0604020202020204" pitchFamily="34" charset="0"/>
                <a:cs typeface="Arial" panose="020B0604020202020204" pitchFamily="34" charset="0"/>
              </a:rPr>
              <a:t>Abiding </a:t>
            </a:r>
            <a:r>
              <a:rPr lang="en-US" sz="7200" dirty="0">
                <a:solidFill>
                  <a:schemeClr val="tx1"/>
                </a:solidFill>
                <a:latin typeface="Arial" panose="020B0604020202020204" pitchFamily="34" charset="0"/>
                <a:ea typeface="Arial" panose="020B0604020202020204" pitchFamily="34" charset="0"/>
                <a:cs typeface="Arial" panose="020B0604020202020204" pitchFamily="34" charset="0"/>
              </a:rPr>
              <a:t>by open meetings and open records laws</a:t>
            </a:r>
          </a:p>
          <a:p>
            <a:pPr>
              <a:spcBef>
                <a:spcPts val="0"/>
              </a:spcBef>
              <a:buClrTx/>
              <a:buFont typeface="Wingdings" panose="05000000000000000000" pitchFamily="2" charset="2"/>
              <a:buChar char="§"/>
            </a:pPr>
            <a:r>
              <a:rPr lang="en-US" sz="7200" dirty="0" smtClean="0">
                <a:solidFill>
                  <a:schemeClr val="tx1"/>
                </a:solidFill>
                <a:latin typeface="Arial" panose="020B0604020202020204" pitchFamily="34" charset="0"/>
                <a:ea typeface="Arial" panose="020B0604020202020204" pitchFamily="34" charset="0"/>
                <a:cs typeface="Arial" panose="020B0604020202020204" pitchFamily="34" charset="0"/>
              </a:rPr>
              <a:t>Abiding </a:t>
            </a:r>
            <a:r>
              <a:rPr lang="en-US" sz="7200" dirty="0">
                <a:solidFill>
                  <a:schemeClr val="tx1"/>
                </a:solidFill>
                <a:latin typeface="Arial" panose="020B0604020202020204" pitchFamily="34" charset="0"/>
                <a:ea typeface="Arial" panose="020B0604020202020204" pitchFamily="34" charset="0"/>
                <a:cs typeface="Arial" panose="020B0604020202020204" pitchFamily="34" charset="0"/>
              </a:rPr>
              <a:t>by procurement statutes</a:t>
            </a:r>
          </a:p>
          <a:p>
            <a:pPr>
              <a:spcBef>
                <a:spcPts val="0"/>
              </a:spcBef>
              <a:buClrTx/>
              <a:buFont typeface="Wingdings" panose="05000000000000000000" pitchFamily="2" charset="2"/>
              <a:buChar char="§"/>
            </a:pPr>
            <a:r>
              <a:rPr lang="en-US" sz="7200" dirty="0" smtClean="0">
                <a:solidFill>
                  <a:schemeClr val="tx1"/>
                </a:solidFill>
                <a:latin typeface="Arial" panose="020B0604020202020204" pitchFamily="34" charset="0"/>
                <a:ea typeface="Arial" panose="020B0604020202020204" pitchFamily="34" charset="0"/>
                <a:cs typeface="Arial" panose="020B0604020202020204" pitchFamily="34" charset="0"/>
              </a:rPr>
              <a:t>Meeting or exceeding instructional </a:t>
            </a:r>
            <a:r>
              <a:rPr lang="en-US" sz="7200" dirty="0">
                <a:solidFill>
                  <a:schemeClr val="tx1"/>
                </a:solidFill>
                <a:latin typeface="Arial" panose="020B0604020202020204" pitchFamily="34" charset="0"/>
                <a:ea typeface="Arial" panose="020B0604020202020204" pitchFamily="34" charset="0"/>
                <a:cs typeface="Arial" panose="020B0604020202020204" pitchFamily="34" charset="0"/>
              </a:rPr>
              <a:t>time </a:t>
            </a:r>
            <a:r>
              <a:rPr lang="en-US" sz="7200" dirty="0" smtClean="0">
                <a:solidFill>
                  <a:schemeClr val="tx1"/>
                </a:solidFill>
                <a:latin typeface="Arial" panose="020B0604020202020204" pitchFamily="34" charset="0"/>
                <a:ea typeface="Arial" panose="020B0604020202020204" pitchFamily="34" charset="0"/>
                <a:cs typeface="Arial" panose="020B0604020202020204" pitchFamily="34" charset="0"/>
              </a:rPr>
              <a:t>of </a:t>
            </a:r>
            <a:r>
              <a:rPr lang="en-US" sz="7200" dirty="0">
                <a:solidFill>
                  <a:schemeClr val="tx1"/>
                </a:solidFill>
                <a:latin typeface="Arial" panose="020B0604020202020204" pitchFamily="34" charset="0"/>
                <a:ea typeface="Arial" panose="020B0604020202020204" pitchFamily="34" charset="0"/>
                <a:cs typeface="Arial" panose="020B0604020202020204" pitchFamily="34" charset="0"/>
              </a:rPr>
              <a:t>traditional public schools</a:t>
            </a:r>
          </a:p>
          <a:p>
            <a:pPr>
              <a:spcBef>
                <a:spcPts val="0"/>
              </a:spcBef>
              <a:buClrTx/>
              <a:buFont typeface="Wingdings" panose="05000000000000000000" pitchFamily="2" charset="2"/>
              <a:buChar char="§"/>
            </a:pPr>
            <a:r>
              <a:rPr lang="en-US" sz="7200" dirty="0" smtClean="0">
                <a:solidFill>
                  <a:schemeClr val="tx1"/>
                </a:solidFill>
                <a:latin typeface="Arial" panose="020B0604020202020204" pitchFamily="34" charset="0"/>
                <a:ea typeface="Arial" panose="020B0604020202020204" pitchFamily="34" charset="0"/>
                <a:cs typeface="Arial" panose="020B0604020202020204" pitchFamily="34" charset="0"/>
              </a:rPr>
              <a:t>Conducting </a:t>
            </a:r>
            <a:r>
              <a:rPr lang="en-US" sz="7200" dirty="0">
                <a:solidFill>
                  <a:schemeClr val="tx1"/>
                </a:solidFill>
                <a:latin typeface="Arial" panose="020B0604020202020204" pitchFamily="34" charset="0"/>
                <a:ea typeface="Arial" panose="020B0604020202020204" pitchFamily="34" charset="0"/>
                <a:cs typeface="Arial" panose="020B0604020202020204" pitchFamily="34" charset="0"/>
              </a:rPr>
              <a:t>admissions lottery</a:t>
            </a:r>
          </a:p>
          <a:p>
            <a:pPr>
              <a:spcBef>
                <a:spcPts val="0"/>
              </a:spcBef>
              <a:buClrTx/>
              <a:buFont typeface="Wingdings" panose="05000000000000000000" pitchFamily="2" charset="2"/>
              <a:buChar char="§"/>
            </a:pPr>
            <a:r>
              <a:rPr lang="en-US" sz="7200" dirty="0" smtClean="0">
                <a:solidFill>
                  <a:schemeClr val="tx1"/>
                </a:solidFill>
                <a:latin typeface="Arial" panose="020B0604020202020204" pitchFamily="34" charset="0"/>
                <a:ea typeface="Arial" panose="020B0604020202020204" pitchFamily="34" charset="0"/>
                <a:cs typeface="Arial" panose="020B0604020202020204" pitchFamily="34" charset="0"/>
              </a:rPr>
              <a:t>Having their board </a:t>
            </a:r>
            <a:r>
              <a:rPr lang="en-US" sz="7200" dirty="0">
                <a:solidFill>
                  <a:schemeClr val="tx1"/>
                </a:solidFill>
                <a:latin typeface="Arial" panose="020B0604020202020204" pitchFamily="34" charset="0"/>
                <a:ea typeface="Arial" panose="020B0604020202020204" pitchFamily="34" charset="0"/>
                <a:cs typeface="Arial" panose="020B0604020202020204" pitchFamily="34" charset="0"/>
              </a:rPr>
              <a:t>members subject to removal per KRS 156.132</a:t>
            </a:r>
          </a:p>
          <a:p>
            <a:pPr>
              <a:spcBef>
                <a:spcPts val="0"/>
              </a:spcBef>
              <a:buClrTx/>
              <a:buFont typeface="Wingdings" panose="05000000000000000000" pitchFamily="2" charset="2"/>
              <a:buChar char="§"/>
            </a:pPr>
            <a:r>
              <a:rPr lang="en-US" sz="7200" dirty="0" smtClean="0">
                <a:solidFill>
                  <a:schemeClr val="tx1"/>
                </a:solidFill>
                <a:latin typeface="Arial" panose="020B0604020202020204" pitchFamily="34" charset="0"/>
                <a:ea typeface="Arial" panose="020B0604020202020204" pitchFamily="34" charset="0"/>
                <a:cs typeface="Arial" panose="020B0604020202020204" pitchFamily="34" charset="0"/>
              </a:rPr>
              <a:t>Creating and implementing IEPs </a:t>
            </a:r>
            <a:r>
              <a:rPr lang="en-US" sz="7200" dirty="0">
                <a:solidFill>
                  <a:schemeClr val="tx1"/>
                </a:solidFill>
                <a:latin typeface="Arial" panose="020B0604020202020204" pitchFamily="34" charset="0"/>
                <a:ea typeface="Arial" panose="020B0604020202020204" pitchFamily="34" charset="0"/>
                <a:cs typeface="Arial" panose="020B0604020202020204" pitchFamily="34" charset="0"/>
              </a:rPr>
              <a:t>for students under IDEA</a:t>
            </a:r>
          </a:p>
          <a:p>
            <a:pPr>
              <a:spcBef>
                <a:spcPts val="0"/>
              </a:spcBef>
              <a:buClrTx/>
              <a:buFont typeface="Wingdings" panose="05000000000000000000" pitchFamily="2" charset="2"/>
              <a:buChar char="§"/>
            </a:pPr>
            <a:r>
              <a:rPr lang="en-US" sz="7200" dirty="0">
                <a:solidFill>
                  <a:schemeClr val="tx1"/>
                </a:solidFill>
                <a:latin typeface="Arial" panose="020B0604020202020204" pitchFamily="34" charset="0"/>
                <a:ea typeface="Arial" panose="020B0604020202020204" pitchFamily="34" charset="0"/>
                <a:cs typeface="Arial" panose="020B0604020202020204" pitchFamily="34" charset="0"/>
              </a:rPr>
              <a:t>Nonsectarian</a:t>
            </a:r>
          </a:p>
          <a:p>
            <a:pPr>
              <a:spcBef>
                <a:spcPts val="0"/>
              </a:spcBef>
              <a:buClrTx/>
              <a:buFont typeface="Wingdings" panose="05000000000000000000" pitchFamily="2" charset="2"/>
              <a:buChar char="§"/>
            </a:pPr>
            <a:r>
              <a:rPr lang="en-US" sz="7200" dirty="0" smtClean="0">
                <a:solidFill>
                  <a:schemeClr val="tx1"/>
                </a:solidFill>
                <a:latin typeface="Arial" panose="020B0604020202020204" pitchFamily="34" charset="0"/>
                <a:ea typeface="Arial" panose="020B0604020202020204" pitchFamily="34" charset="0"/>
                <a:cs typeface="Arial" panose="020B0604020202020204" pitchFamily="34" charset="0"/>
              </a:rPr>
              <a:t>Requiring board members to do disclosure reports</a:t>
            </a:r>
            <a:endParaRPr lang="en-US" sz="7200" dirty="0">
              <a:solidFill>
                <a:schemeClr val="tx1"/>
              </a:solidFill>
              <a:latin typeface="Arial" panose="020B0604020202020204" pitchFamily="34" charset="0"/>
              <a:ea typeface="Arial" panose="020B0604020202020204" pitchFamily="34" charset="0"/>
              <a:cs typeface="Arial" panose="020B0604020202020204" pitchFamily="34" charset="0"/>
            </a:endParaRPr>
          </a:p>
          <a:p>
            <a:pPr>
              <a:spcBef>
                <a:spcPts val="0"/>
              </a:spcBef>
              <a:buClrTx/>
              <a:buFont typeface="Wingdings" panose="05000000000000000000" pitchFamily="2" charset="2"/>
              <a:buChar char="§"/>
            </a:pPr>
            <a:r>
              <a:rPr lang="en-US" sz="7200" dirty="0">
                <a:solidFill>
                  <a:schemeClr val="tx1"/>
                </a:solidFill>
                <a:latin typeface="Arial" panose="020B0604020202020204" pitchFamily="34" charset="0"/>
                <a:ea typeface="Arial" panose="020B0604020202020204" pitchFamily="34" charset="0"/>
                <a:cs typeface="Arial" panose="020B0604020202020204" pitchFamily="34" charset="0"/>
              </a:rPr>
              <a:t>No entrance or enrollment requirements</a:t>
            </a:r>
          </a:p>
          <a:p>
            <a:pPr>
              <a:spcBef>
                <a:spcPts val="0"/>
              </a:spcBef>
              <a:buClrTx/>
              <a:buFont typeface="Wingdings" panose="05000000000000000000" pitchFamily="2" charset="2"/>
              <a:buChar char="§"/>
            </a:pPr>
            <a:r>
              <a:rPr lang="en-US" sz="7200" dirty="0">
                <a:solidFill>
                  <a:schemeClr val="tx1"/>
                </a:solidFill>
                <a:latin typeface="Arial" panose="020B0604020202020204" pitchFamily="34" charset="0"/>
                <a:ea typeface="Arial" panose="020B0604020202020204" pitchFamily="34" charset="0"/>
                <a:cs typeface="Arial" panose="020B0604020202020204" pitchFamily="34" charset="0"/>
              </a:rPr>
              <a:t>No fees or tuition (except as may exist in traditional public schools)</a:t>
            </a:r>
          </a:p>
          <a:p>
            <a:pPr>
              <a:spcBef>
                <a:spcPts val="0"/>
              </a:spcBef>
              <a:buClrTx/>
              <a:buFont typeface="Wingdings" panose="05000000000000000000" pitchFamily="2" charset="2"/>
              <a:buChar char="§"/>
            </a:pPr>
            <a:r>
              <a:rPr lang="en-US" sz="7200" dirty="0" smtClean="0">
                <a:solidFill>
                  <a:schemeClr val="tx1"/>
                </a:solidFill>
                <a:latin typeface="Arial" panose="020B0604020202020204" pitchFamily="34" charset="0"/>
                <a:ea typeface="Arial" panose="020B0604020202020204" pitchFamily="34" charset="0"/>
                <a:cs typeface="Arial" panose="020B0604020202020204" pitchFamily="34" charset="0"/>
              </a:rPr>
              <a:t>2-year </a:t>
            </a:r>
            <a:r>
              <a:rPr lang="en-US" sz="7200" dirty="0">
                <a:solidFill>
                  <a:schemeClr val="tx1"/>
                </a:solidFill>
                <a:latin typeface="Arial" panose="020B0604020202020204" pitchFamily="34" charset="0"/>
                <a:ea typeface="Arial" panose="020B0604020202020204" pitchFamily="34" charset="0"/>
                <a:cs typeface="Arial" panose="020B0604020202020204" pitchFamily="34" charset="0"/>
              </a:rPr>
              <a:t>leave of absence granted for traditional public school teachers to go to </a:t>
            </a:r>
            <a:r>
              <a:rPr lang="en-US" sz="7200" dirty="0" smtClean="0">
                <a:solidFill>
                  <a:schemeClr val="tx1"/>
                </a:solidFill>
                <a:latin typeface="Arial" panose="020B0604020202020204" pitchFamily="34" charset="0"/>
                <a:ea typeface="Arial" panose="020B0604020202020204" pitchFamily="34" charset="0"/>
                <a:cs typeface="Arial" panose="020B0604020202020204" pitchFamily="34" charset="0"/>
              </a:rPr>
              <a:t>a charter</a:t>
            </a:r>
            <a:endParaRPr lang="en-US" sz="7200" dirty="0">
              <a:solidFill>
                <a:schemeClr val="tx1"/>
              </a:solidFill>
              <a:latin typeface="Arial" panose="020B0604020202020204" pitchFamily="34" charset="0"/>
              <a:ea typeface="Arial" panose="020B0604020202020204" pitchFamily="34" charset="0"/>
              <a:cs typeface="Arial" panose="020B0604020202020204" pitchFamily="34" charset="0"/>
            </a:endParaRPr>
          </a:p>
          <a:p>
            <a:pPr>
              <a:spcBef>
                <a:spcPts val="0"/>
              </a:spcBef>
              <a:buClrTx/>
              <a:buFont typeface="Wingdings" panose="05000000000000000000" pitchFamily="2" charset="2"/>
              <a:buChar char="§"/>
            </a:pPr>
            <a:r>
              <a:rPr lang="en-US" sz="7200" dirty="0">
                <a:solidFill>
                  <a:schemeClr val="tx1"/>
                </a:solidFill>
                <a:latin typeface="Arial" panose="020B0604020202020204" pitchFamily="34" charset="0"/>
                <a:ea typeface="Arial" panose="020B0604020202020204" pitchFamily="34" charset="0"/>
                <a:cs typeface="Arial" panose="020B0604020202020204" pitchFamily="34" charset="0"/>
              </a:rPr>
              <a:t>Single sex school permitted</a:t>
            </a:r>
          </a:p>
          <a:p>
            <a:pPr>
              <a:spcBef>
                <a:spcPts val="0"/>
              </a:spcBef>
              <a:buClrTx/>
              <a:buFont typeface="Wingdings" panose="05000000000000000000" pitchFamily="2" charset="2"/>
              <a:buChar char="§"/>
            </a:pPr>
            <a:r>
              <a:rPr lang="en-US" sz="7200" dirty="0">
                <a:solidFill>
                  <a:schemeClr val="tx1"/>
                </a:solidFill>
                <a:latin typeface="Arial" panose="020B0604020202020204" pitchFamily="34" charset="0"/>
                <a:ea typeface="Arial" panose="020B0604020202020204" pitchFamily="34" charset="0"/>
                <a:cs typeface="Arial" panose="020B0604020202020204" pitchFamily="34" charset="0"/>
              </a:rPr>
              <a:t>Credits from </a:t>
            </a:r>
            <a:r>
              <a:rPr lang="en-US" sz="7200" dirty="0" smtClean="0">
                <a:solidFill>
                  <a:schemeClr val="tx1"/>
                </a:solidFill>
                <a:latin typeface="Arial" panose="020B0604020202020204" pitchFamily="34" charset="0"/>
                <a:ea typeface="Arial" panose="020B0604020202020204" pitchFamily="34" charset="0"/>
                <a:cs typeface="Arial" panose="020B0604020202020204" pitchFamily="34" charset="0"/>
              </a:rPr>
              <a:t>charters </a:t>
            </a:r>
            <a:r>
              <a:rPr lang="en-US" sz="7200" dirty="0">
                <a:solidFill>
                  <a:schemeClr val="tx1"/>
                </a:solidFill>
                <a:latin typeface="Arial" panose="020B0604020202020204" pitchFamily="34" charset="0"/>
                <a:ea typeface="Arial" panose="020B0604020202020204" pitchFamily="34" charset="0"/>
                <a:cs typeface="Arial" panose="020B0604020202020204" pitchFamily="34" charset="0"/>
              </a:rPr>
              <a:t>must be accepted at other schools</a:t>
            </a:r>
          </a:p>
          <a:p>
            <a:pPr marL="0" indent="0">
              <a:buNone/>
            </a:pPr>
            <a:endParaRPr lang="en-US" sz="1600" dirty="0" smtClean="0">
              <a:solidFill>
                <a:schemeClr val="tx1"/>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91BD7323-49BF-4C97-8773-5EC64C492009}" type="slidenum">
              <a:rPr lang="en-US" smtClean="0"/>
              <a:t>7</a:t>
            </a:fld>
            <a:endParaRPr lang="en-US" dirty="0"/>
          </a:p>
        </p:txBody>
      </p:sp>
    </p:spTree>
    <p:extLst>
      <p:ext uri="{BB962C8B-B14F-4D97-AF65-F5344CB8AC3E}">
        <p14:creationId xmlns:p14="http://schemas.microsoft.com/office/powerpoint/2010/main" val="40813118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bwMode="auto">
          <a:xfrm>
            <a:off x="555625" y="390244"/>
            <a:ext cx="8710838" cy="69560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r>
              <a:rPr lang="en-US" altLang="en-US" sz="2800" dirty="0" smtClean="0">
                <a:solidFill>
                  <a:schemeClr val="tx1"/>
                </a:solidFill>
                <a:latin typeface="Arial" panose="020B0604020202020204" pitchFamily="34" charset="0"/>
                <a:cs typeface="Arial" panose="020B0604020202020204" pitchFamily="34" charset="0"/>
              </a:rPr>
              <a:t>Can Public Charter School Students Participate in Interscholastic Athletics and </a:t>
            </a:r>
            <a:r>
              <a:rPr lang="en-US" altLang="en-US" sz="2800" dirty="0">
                <a:solidFill>
                  <a:schemeClr val="tx1"/>
                </a:solidFill>
                <a:latin typeface="Arial" panose="020B0604020202020204" pitchFamily="34" charset="0"/>
                <a:cs typeface="Arial" panose="020B0604020202020204" pitchFamily="34" charset="0"/>
              </a:rPr>
              <a:t>Extracurricular </a:t>
            </a:r>
            <a:r>
              <a:rPr lang="en-US" altLang="en-US" sz="2800" dirty="0" smtClean="0">
                <a:solidFill>
                  <a:schemeClr val="tx1"/>
                </a:solidFill>
                <a:latin typeface="Arial" panose="020B0604020202020204" pitchFamily="34" charset="0"/>
                <a:cs typeface="Arial" panose="020B0604020202020204" pitchFamily="34" charset="0"/>
              </a:rPr>
              <a:t>Activities?</a:t>
            </a:r>
            <a:endParaRPr lang="en-US" altLang="en-US" sz="2800" u="sng" dirty="0" smtClean="0">
              <a:solidFill>
                <a:schemeClr val="tx1"/>
              </a:solidFill>
              <a:latin typeface="Arial" panose="020B0604020202020204" pitchFamily="34" charset="0"/>
              <a:cs typeface="Arial" panose="020B0604020202020204" pitchFamily="34" charset="0"/>
            </a:endParaRPr>
          </a:p>
        </p:txBody>
      </p:sp>
      <p:sp>
        <p:nvSpPr>
          <p:cNvPr id="5" name="Content Placeholder 4"/>
          <p:cNvSpPr>
            <a:spLocks noGrp="1"/>
          </p:cNvSpPr>
          <p:nvPr>
            <p:ph type="body" sz="quarter" idx="13"/>
          </p:nvPr>
        </p:nvSpPr>
        <p:spPr>
          <a:xfrm>
            <a:off x="555625" y="1536474"/>
            <a:ext cx="9188450" cy="4902200"/>
          </a:xfrm>
        </p:spPr>
        <p:txBody>
          <a:bodyPr>
            <a:normAutofit fontScale="92500" lnSpcReduction="10000"/>
          </a:bodyPr>
          <a:lstStyle/>
          <a:p>
            <a:pPr marL="0" indent="0">
              <a:spcBef>
                <a:spcPts val="0"/>
              </a:spcBef>
              <a:buNone/>
            </a:pPr>
            <a:r>
              <a:rPr lang="en-US" sz="1700" dirty="0">
                <a:solidFill>
                  <a:srgbClr val="1F497D"/>
                </a:solidFill>
                <a:latin typeface="Calibri" panose="020F0502020204030204" pitchFamily="34" charset="0"/>
                <a:ea typeface="Arial" panose="020B0604020202020204" pitchFamily="34" charset="0"/>
                <a:cs typeface="Times New Roman" panose="02020603050405020304" pitchFamily="18" charset="0"/>
              </a:rPr>
              <a:t> </a:t>
            </a:r>
            <a:endParaRPr lang="en-US" sz="1700" dirty="0" smtClean="0">
              <a:latin typeface="Calibri" panose="020F0502020204030204" pitchFamily="34" charset="0"/>
              <a:ea typeface="Arial" panose="020B0604020202020204" pitchFamily="34" charset="0"/>
              <a:cs typeface="Times New Roman" panose="02020603050405020304" pitchFamily="18" charset="0"/>
            </a:endParaRPr>
          </a:p>
          <a:p>
            <a:pPr>
              <a:spcBef>
                <a:spcPts val="0"/>
              </a:spcBef>
              <a:buClrTx/>
              <a:buFont typeface="Wingdings" panose="05000000000000000000" pitchFamily="2" charset="2"/>
              <a:buChar char="§"/>
            </a:pPr>
            <a:r>
              <a:rPr lang="en-US" sz="2800" dirty="0" smtClean="0">
                <a:solidFill>
                  <a:schemeClr val="tx1"/>
                </a:solidFill>
                <a:latin typeface="Arial" panose="020B0604020202020204" pitchFamily="34" charset="0"/>
                <a:ea typeface="Arial" panose="020B0604020202020204" pitchFamily="34" charset="0"/>
                <a:cs typeface="Arial" panose="020B0604020202020204" pitchFamily="34" charset="0"/>
              </a:rPr>
              <a:t>Charter students eligible to participate same as traditional public school students with the same eligibility requirements.</a:t>
            </a:r>
          </a:p>
          <a:p>
            <a:pPr>
              <a:spcBef>
                <a:spcPts val="0"/>
              </a:spcBef>
              <a:buClrTx/>
              <a:buFont typeface="Wingdings" panose="05000000000000000000" pitchFamily="2" charset="2"/>
              <a:buChar char="§"/>
            </a:pPr>
            <a:endParaRPr lang="en-US" sz="2800" dirty="0" smtClean="0">
              <a:solidFill>
                <a:schemeClr val="tx1"/>
              </a:solidFill>
              <a:latin typeface="Arial" panose="020B0604020202020204" pitchFamily="34" charset="0"/>
              <a:ea typeface="Arial" panose="020B0604020202020204" pitchFamily="34" charset="0"/>
              <a:cs typeface="Arial" panose="020B0604020202020204" pitchFamily="34" charset="0"/>
            </a:endParaRPr>
          </a:p>
          <a:p>
            <a:pPr>
              <a:spcBef>
                <a:spcPts val="0"/>
              </a:spcBef>
              <a:buClrTx/>
              <a:buFont typeface="Wingdings" panose="05000000000000000000" pitchFamily="2" charset="2"/>
              <a:buChar char="§"/>
            </a:pPr>
            <a:r>
              <a:rPr lang="en-US" sz="2800" dirty="0" smtClean="0">
                <a:solidFill>
                  <a:schemeClr val="tx1"/>
                </a:solidFill>
                <a:latin typeface="Arial" panose="020B0604020202020204" pitchFamily="34" charset="0"/>
                <a:ea typeface="Arial" panose="020B0604020202020204" pitchFamily="34" charset="0"/>
                <a:cs typeface="Arial" panose="020B0604020202020204" pitchFamily="34" charset="0"/>
              </a:rPr>
              <a:t>No </a:t>
            </a:r>
            <a:r>
              <a:rPr lang="en-US" sz="2800" dirty="0">
                <a:solidFill>
                  <a:schemeClr val="tx1"/>
                </a:solidFill>
                <a:latin typeface="Arial" panose="020B0604020202020204" pitchFamily="34" charset="0"/>
                <a:ea typeface="Arial" panose="020B0604020202020204" pitchFamily="34" charset="0"/>
                <a:cs typeface="Arial" panose="020B0604020202020204" pitchFamily="34" charset="0"/>
              </a:rPr>
              <a:t>obligation for charter to provide </a:t>
            </a:r>
            <a:r>
              <a:rPr lang="en-US" sz="2800" dirty="0" smtClean="0">
                <a:solidFill>
                  <a:schemeClr val="tx1"/>
                </a:solidFill>
                <a:latin typeface="Arial" panose="020B0604020202020204" pitchFamily="34" charset="0"/>
                <a:ea typeface="Arial" panose="020B0604020202020204" pitchFamily="34" charset="0"/>
                <a:cs typeface="Arial" panose="020B0604020202020204" pitchFamily="34" charset="0"/>
              </a:rPr>
              <a:t>extracurricular activities or access to </a:t>
            </a:r>
            <a:r>
              <a:rPr lang="en-US" sz="2800" dirty="0">
                <a:solidFill>
                  <a:schemeClr val="tx1"/>
                </a:solidFill>
                <a:latin typeface="Arial" panose="020B0604020202020204" pitchFamily="34" charset="0"/>
                <a:ea typeface="Arial" panose="020B0604020202020204" pitchFamily="34" charset="0"/>
                <a:cs typeface="Arial" panose="020B0604020202020204" pitchFamily="34" charset="0"/>
              </a:rPr>
              <a:t>facilities for extracurricular </a:t>
            </a:r>
            <a:r>
              <a:rPr lang="en-US" sz="2800" dirty="0" smtClean="0">
                <a:solidFill>
                  <a:schemeClr val="tx1"/>
                </a:solidFill>
                <a:latin typeface="Arial" panose="020B0604020202020204" pitchFamily="34" charset="0"/>
                <a:ea typeface="Arial" panose="020B0604020202020204" pitchFamily="34" charset="0"/>
                <a:cs typeface="Arial" panose="020B0604020202020204" pitchFamily="34" charset="0"/>
              </a:rPr>
              <a:t>activities.</a:t>
            </a:r>
            <a:endParaRPr lang="en-US" sz="2800" dirty="0">
              <a:solidFill>
                <a:schemeClr val="tx1"/>
              </a:solidFill>
              <a:latin typeface="Arial" panose="020B0604020202020204" pitchFamily="34" charset="0"/>
              <a:ea typeface="Arial" panose="020B0604020202020204" pitchFamily="34" charset="0"/>
              <a:cs typeface="Arial" panose="020B0604020202020204" pitchFamily="34" charset="0"/>
            </a:endParaRPr>
          </a:p>
          <a:p>
            <a:pPr>
              <a:spcBef>
                <a:spcPts val="0"/>
              </a:spcBef>
              <a:buClrTx/>
              <a:buFont typeface="Wingdings" panose="05000000000000000000" pitchFamily="2" charset="2"/>
              <a:buChar char="§"/>
            </a:pPr>
            <a:endParaRPr lang="en-US" sz="2800" dirty="0">
              <a:solidFill>
                <a:schemeClr val="tx1"/>
              </a:solidFill>
              <a:latin typeface="Arial" panose="020B0604020202020204" pitchFamily="34" charset="0"/>
              <a:ea typeface="Arial" panose="020B0604020202020204" pitchFamily="34" charset="0"/>
              <a:cs typeface="Arial" panose="020B0604020202020204" pitchFamily="34" charset="0"/>
            </a:endParaRPr>
          </a:p>
          <a:p>
            <a:pPr>
              <a:spcBef>
                <a:spcPts val="0"/>
              </a:spcBef>
              <a:buClrTx/>
              <a:buFont typeface="Wingdings" panose="05000000000000000000" pitchFamily="2" charset="2"/>
              <a:buChar char="§"/>
            </a:pPr>
            <a:r>
              <a:rPr lang="en-US" sz="2800" dirty="0">
                <a:solidFill>
                  <a:schemeClr val="tx1"/>
                </a:solidFill>
                <a:latin typeface="Arial" panose="020B0604020202020204" pitchFamily="34" charset="0"/>
                <a:ea typeface="Arial" panose="020B0604020202020204" pitchFamily="34" charset="0"/>
                <a:cs typeface="Arial" panose="020B0604020202020204" pitchFamily="34" charset="0"/>
              </a:rPr>
              <a:t>If charter school has </a:t>
            </a:r>
            <a:r>
              <a:rPr lang="en-US" sz="2800" b="1" dirty="0">
                <a:solidFill>
                  <a:schemeClr val="tx1"/>
                </a:solidFill>
                <a:latin typeface="Arial" panose="020B0604020202020204" pitchFamily="34" charset="0"/>
                <a:ea typeface="Arial" panose="020B0604020202020204" pitchFamily="34" charset="0"/>
                <a:cs typeface="Arial" panose="020B0604020202020204" pitchFamily="34" charset="0"/>
              </a:rPr>
              <a:t>a</a:t>
            </a:r>
            <a:r>
              <a:rPr lang="en-US" sz="2800" dirty="0">
                <a:solidFill>
                  <a:schemeClr val="tx1"/>
                </a:solidFill>
                <a:latin typeface="Arial" panose="020B0604020202020204" pitchFamily="34" charset="0"/>
                <a:ea typeface="Arial" panose="020B0604020202020204" pitchFamily="34" charset="0"/>
                <a:cs typeface="Arial" panose="020B0604020202020204" pitchFamily="34" charset="0"/>
              </a:rPr>
              <a:t> sport, student plays at charter for that sport. </a:t>
            </a:r>
            <a:r>
              <a:rPr lang="en-US" sz="2800" dirty="0" smtClean="0">
                <a:solidFill>
                  <a:schemeClr val="tx1"/>
                </a:solidFill>
                <a:latin typeface="Arial" panose="020B0604020202020204" pitchFamily="34" charset="0"/>
                <a:ea typeface="Arial" panose="020B0604020202020204" pitchFamily="34" charset="0"/>
                <a:cs typeface="Arial" panose="020B0604020202020204" pitchFamily="34" charset="0"/>
              </a:rPr>
              <a:t>If </a:t>
            </a:r>
            <a:r>
              <a:rPr lang="en-US" sz="2800" dirty="0">
                <a:solidFill>
                  <a:schemeClr val="tx1"/>
                </a:solidFill>
                <a:latin typeface="Arial" panose="020B0604020202020204" pitchFamily="34" charset="0"/>
                <a:ea typeface="Arial" panose="020B0604020202020204" pitchFamily="34" charset="0"/>
                <a:cs typeface="Arial" panose="020B0604020202020204" pitchFamily="34" charset="0"/>
              </a:rPr>
              <a:t>charter does not have </a:t>
            </a:r>
            <a:r>
              <a:rPr lang="en-US" sz="2800" b="1" dirty="0">
                <a:solidFill>
                  <a:schemeClr val="tx1"/>
                </a:solidFill>
                <a:latin typeface="Arial" panose="020B0604020202020204" pitchFamily="34" charset="0"/>
                <a:ea typeface="Arial" panose="020B0604020202020204" pitchFamily="34" charset="0"/>
                <a:cs typeface="Arial" panose="020B0604020202020204" pitchFamily="34" charset="0"/>
              </a:rPr>
              <a:t>any </a:t>
            </a:r>
            <a:r>
              <a:rPr lang="en-US" sz="2800" dirty="0">
                <a:solidFill>
                  <a:schemeClr val="tx1"/>
                </a:solidFill>
                <a:latin typeface="Arial" panose="020B0604020202020204" pitchFamily="34" charset="0"/>
                <a:ea typeface="Arial" panose="020B0604020202020204" pitchFamily="34" charset="0"/>
                <a:cs typeface="Arial" panose="020B0604020202020204" pitchFamily="34" charset="0"/>
              </a:rPr>
              <a:t>sports, student plays at traditional school </a:t>
            </a:r>
            <a:r>
              <a:rPr lang="en-US" sz="2800" dirty="0" smtClean="0">
                <a:solidFill>
                  <a:schemeClr val="tx1"/>
                </a:solidFill>
                <a:latin typeface="Arial" panose="020B0604020202020204" pitchFamily="34" charset="0"/>
                <a:ea typeface="Arial" panose="020B0604020202020204" pitchFamily="34" charset="0"/>
                <a:cs typeface="Arial" panose="020B0604020202020204" pitchFamily="34" charset="0"/>
              </a:rPr>
              <a:t>where student would </a:t>
            </a:r>
            <a:r>
              <a:rPr lang="en-US" sz="2800" dirty="0">
                <a:solidFill>
                  <a:schemeClr val="tx1"/>
                </a:solidFill>
                <a:latin typeface="Arial" panose="020B0604020202020204" pitchFamily="34" charset="0"/>
                <a:ea typeface="Arial" panose="020B0604020202020204" pitchFamily="34" charset="0"/>
                <a:cs typeface="Arial" panose="020B0604020202020204" pitchFamily="34" charset="0"/>
              </a:rPr>
              <a:t>have been enrolled. </a:t>
            </a:r>
            <a:r>
              <a:rPr lang="en-US" sz="2800" dirty="0" smtClean="0">
                <a:solidFill>
                  <a:schemeClr val="tx1"/>
                </a:solidFill>
                <a:latin typeface="Arial" panose="020B0604020202020204" pitchFamily="34" charset="0"/>
                <a:ea typeface="Arial" panose="020B0604020202020204" pitchFamily="34" charset="0"/>
                <a:cs typeface="Arial" panose="020B0604020202020204" pitchFamily="34" charset="0"/>
              </a:rPr>
              <a:t>If </a:t>
            </a:r>
            <a:r>
              <a:rPr lang="en-US" sz="2800" dirty="0">
                <a:solidFill>
                  <a:schemeClr val="tx1"/>
                </a:solidFill>
                <a:latin typeface="Arial" panose="020B0604020202020204" pitchFamily="34" charset="0"/>
                <a:ea typeface="Arial" panose="020B0604020202020204" pitchFamily="34" charset="0"/>
                <a:cs typeface="Arial" panose="020B0604020202020204" pitchFamily="34" charset="0"/>
              </a:rPr>
              <a:t>charter offers </a:t>
            </a:r>
            <a:r>
              <a:rPr lang="en-US" sz="2800" b="1" dirty="0">
                <a:solidFill>
                  <a:schemeClr val="tx1"/>
                </a:solidFill>
                <a:latin typeface="Arial" panose="020B0604020202020204" pitchFamily="34" charset="0"/>
                <a:ea typeface="Arial" panose="020B0604020202020204" pitchFamily="34" charset="0"/>
                <a:cs typeface="Arial" panose="020B0604020202020204" pitchFamily="34" charset="0"/>
              </a:rPr>
              <a:t>a</a:t>
            </a:r>
            <a:r>
              <a:rPr lang="en-US" sz="2800" dirty="0">
                <a:solidFill>
                  <a:schemeClr val="tx1"/>
                </a:solidFill>
                <a:latin typeface="Arial" panose="020B0604020202020204" pitchFamily="34" charset="0"/>
                <a:ea typeface="Arial" panose="020B0604020202020204" pitchFamily="34" charset="0"/>
                <a:cs typeface="Arial" panose="020B0604020202020204" pitchFamily="34" charset="0"/>
              </a:rPr>
              <a:t> sport, but not others, students may not play at another school.</a:t>
            </a:r>
          </a:p>
          <a:p>
            <a:pPr marL="0" indent="0">
              <a:buNone/>
            </a:pPr>
            <a:endParaRPr lang="en-US" sz="6400" dirty="0">
              <a:solidFill>
                <a:schemeClr val="tx1"/>
              </a:solidFill>
              <a:latin typeface="Arial" panose="020B0604020202020204" pitchFamily="34" charset="0"/>
              <a:cs typeface="Arial" panose="020B0604020202020204" pitchFamily="34" charset="0"/>
            </a:endParaRPr>
          </a:p>
          <a:p>
            <a:pPr marL="0" indent="0">
              <a:buNone/>
            </a:pPr>
            <a:endParaRPr lang="en-US" sz="6400" dirty="0" smtClean="0">
              <a:solidFill>
                <a:schemeClr val="tx1"/>
              </a:solidFill>
              <a:latin typeface="Arial" panose="020B0604020202020204" pitchFamily="34" charset="0"/>
              <a:cs typeface="Arial" panose="020B0604020202020204" pitchFamily="34" charset="0"/>
            </a:endParaRPr>
          </a:p>
          <a:p>
            <a:pPr marL="0" indent="0">
              <a:buNone/>
            </a:pPr>
            <a:endParaRPr lang="en-US" sz="6400" dirty="0">
              <a:solidFill>
                <a:schemeClr val="tx1"/>
              </a:solidFill>
              <a:latin typeface="Arial" panose="020B0604020202020204" pitchFamily="34" charset="0"/>
              <a:cs typeface="Arial" panose="020B0604020202020204" pitchFamily="34" charset="0"/>
            </a:endParaRPr>
          </a:p>
          <a:p>
            <a:pPr marL="0" indent="0">
              <a:buNone/>
            </a:pPr>
            <a:endParaRPr lang="en-US" sz="6400" dirty="0" smtClean="0">
              <a:solidFill>
                <a:schemeClr val="tx1"/>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91BD7323-49BF-4C97-8773-5EC64C492009}" type="slidenum">
              <a:rPr lang="en-US" smtClean="0"/>
              <a:t>8</a:t>
            </a:fld>
            <a:endParaRPr lang="en-US" dirty="0"/>
          </a:p>
        </p:txBody>
      </p:sp>
    </p:spTree>
    <p:extLst>
      <p:ext uri="{BB962C8B-B14F-4D97-AF65-F5344CB8AC3E}">
        <p14:creationId xmlns:p14="http://schemas.microsoft.com/office/powerpoint/2010/main" val="21752922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bwMode="auto">
          <a:xfrm>
            <a:off x="555625" y="390244"/>
            <a:ext cx="8710838" cy="69560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r>
              <a:rPr lang="en-US" sz="2800" dirty="0" smtClean="0">
                <a:solidFill>
                  <a:schemeClr val="tx1"/>
                </a:solidFill>
                <a:latin typeface="Arial" panose="020B0604020202020204" pitchFamily="34" charset="0"/>
                <a:cs typeface="Arial" panose="020B0604020202020204" pitchFamily="34" charset="0"/>
              </a:rPr>
              <a:t>What Is the Application Process For Public Charter Schools?</a:t>
            </a:r>
            <a:endParaRPr lang="en-US" altLang="en-US" sz="2800" u="sng" dirty="0" smtClean="0">
              <a:solidFill>
                <a:schemeClr val="tx1"/>
              </a:solidFill>
              <a:latin typeface="Arial" panose="020B0604020202020204" pitchFamily="34" charset="0"/>
              <a:cs typeface="Arial" panose="020B0604020202020204" pitchFamily="34" charset="0"/>
            </a:endParaRPr>
          </a:p>
        </p:txBody>
      </p:sp>
      <p:sp>
        <p:nvSpPr>
          <p:cNvPr id="5" name="Content Placeholder 4"/>
          <p:cNvSpPr>
            <a:spLocks noGrp="1"/>
          </p:cNvSpPr>
          <p:nvPr>
            <p:ph type="body" sz="quarter" idx="13"/>
          </p:nvPr>
        </p:nvSpPr>
        <p:spPr>
          <a:xfrm>
            <a:off x="555625" y="1536474"/>
            <a:ext cx="9188450" cy="4902200"/>
          </a:xfrm>
        </p:spPr>
        <p:txBody>
          <a:bodyPr>
            <a:normAutofit fontScale="25000" lnSpcReduction="20000"/>
          </a:bodyPr>
          <a:lstStyle/>
          <a:p>
            <a:pPr marL="0" indent="0">
              <a:buNone/>
            </a:pPr>
            <a:r>
              <a:rPr lang="en-US" sz="8000" b="1" u="sng" dirty="0">
                <a:solidFill>
                  <a:schemeClr val="tx1"/>
                </a:solidFill>
                <a:latin typeface="Arial" panose="020B0604020202020204" pitchFamily="34" charset="0"/>
                <a:cs typeface="Arial" panose="020B0604020202020204" pitchFamily="34" charset="0"/>
              </a:rPr>
              <a:t>Application </a:t>
            </a:r>
            <a:r>
              <a:rPr lang="en-US" sz="8000" b="1" u="sng" dirty="0" smtClean="0">
                <a:solidFill>
                  <a:schemeClr val="tx1"/>
                </a:solidFill>
                <a:latin typeface="Arial" panose="020B0604020202020204" pitchFamily="34" charset="0"/>
                <a:cs typeface="Arial" panose="020B0604020202020204" pitchFamily="34" charset="0"/>
              </a:rPr>
              <a:t>Process</a:t>
            </a:r>
          </a:p>
          <a:p>
            <a:pPr>
              <a:buClrTx/>
              <a:buFont typeface="Arial" panose="020B0604020202020204" pitchFamily="34" charset="0"/>
              <a:buChar char="•"/>
            </a:pPr>
            <a:endParaRPr lang="en-US" sz="8000" b="1" u="sng" dirty="0">
              <a:solidFill>
                <a:schemeClr val="tx1"/>
              </a:solidFill>
              <a:latin typeface="Arial" panose="020B0604020202020204" pitchFamily="34" charset="0"/>
              <a:cs typeface="Arial" panose="020B0604020202020204" pitchFamily="34" charset="0"/>
            </a:endParaRPr>
          </a:p>
          <a:p>
            <a:pPr marL="0" indent="0">
              <a:spcBef>
                <a:spcPts val="0"/>
              </a:spcBef>
              <a:buClrTx/>
              <a:buNone/>
            </a:pPr>
            <a:r>
              <a:rPr lang="en-US" sz="8000" dirty="0">
                <a:solidFill>
                  <a:schemeClr val="tx1"/>
                </a:solidFill>
                <a:latin typeface="Arial" panose="020B0604020202020204" pitchFamily="34" charset="0"/>
                <a:ea typeface="Arial" panose="020B0604020202020204" pitchFamily="34" charset="0"/>
                <a:cs typeface="Arial" panose="020B0604020202020204" pitchFamily="34" charset="0"/>
              </a:rPr>
              <a:t>Applications must be filed simultaneously with the authorizer and with the </a:t>
            </a:r>
            <a:r>
              <a:rPr lang="en-US" sz="8000" dirty="0" smtClean="0">
                <a:solidFill>
                  <a:schemeClr val="tx1"/>
                </a:solidFill>
                <a:latin typeface="Arial" panose="020B0604020202020204" pitchFamily="34" charset="0"/>
                <a:ea typeface="Arial" panose="020B0604020202020204" pitchFamily="34" charset="0"/>
                <a:cs typeface="Arial" panose="020B0604020202020204" pitchFamily="34" charset="0"/>
              </a:rPr>
              <a:t>KBE.</a:t>
            </a:r>
            <a:endParaRPr lang="en-US" sz="8000" dirty="0">
              <a:solidFill>
                <a:schemeClr val="tx1"/>
              </a:solidFill>
              <a:latin typeface="Arial" panose="020B0604020202020204" pitchFamily="34" charset="0"/>
              <a:ea typeface="Arial" panose="020B0604020202020204" pitchFamily="34" charset="0"/>
              <a:cs typeface="Arial" panose="020B0604020202020204" pitchFamily="34" charset="0"/>
            </a:endParaRPr>
          </a:p>
          <a:p>
            <a:pPr marL="0" indent="0">
              <a:spcBef>
                <a:spcPts val="0"/>
              </a:spcBef>
              <a:buClrTx/>
              <a:buNone/>
            </a:pPr>
            <a:r>
              <a:rPr lang="en-US" sz="8000" dirty="0">
                <a:solidFill>
                  <a:schemeClr val="tx1"/>
                </a:solidFill>
                <a:latin typeface="Arial" panose="020B0604020202020204" pitchFamily="34" charset="0"/>
                <a:ea typeface="Arial" panose="020B0604020202020204" pitchFamily="34" charset="0"/>
                <a:cs typeface="Arial" panose="020B0604020202020204" pitchFamily="34" charset="0"/>
              </a:rPr>
              <a:t> </a:t>
            </a:r>
          </a:p>
          <a:p>
            <a:pPr marL="0" indent="0">
              <a:spcBef>
                <a:spcPts val="0"/>
              </a:spcBef>
              <a:buClrTx/>
              <a:buNone/>
            </a:pPr>
            <a:r>
              <a:rPr lang="en-US" sz="8000" dirty="0">
                <a:solidFill>
                  <a:schemeClr val="tx1"/>
                </a:solidFill>
                <a:latin typeface="Arial" panose="020B0604020202020204" pitchFamily="34" charset="0"/>
                <a:ea typeface="Arial" panose="020B0604020202020204" pitchFamily="34" charset="0"/>
                <a:cs typeface="Arial" panose="020B0604020202020204" pitchFamily="34" charset="0"/>
              </a:rPr>
              <a:t>Application must </a:t>
            </a:r>
            <a:r>
              <a:rPr lang="en-US" sz="8000" dirty="0" smtClean="0">
                <a:solidFill>
                  <a:schemeClr val="tx1"/>
                </a:solidFill>
                <a:latin typeface="Arial" panose="020B0604020202020204" pitchFamily="34" charset="0"/>
                <a:ea typeface="Arial" panose="020B0604020202020204" pitchFamily="34" charset="0"/>
                <a:cs typeface="Arial" panose="020B0604020202020204" pitchFamily="34" charset="0"/>
              </a:rPr>
              <a:t>include (See statute for compete language):</a:t>
            </a:r>
            <a:endParaRPr lang="en-US" sz="8000" dirty="0">
              <a:solidFill>
                <a:schemeClr val="tx1"/>
              </a:solidFill>
              <a:latin typeface="Arial" panose="020B0604020202020204" pitchFamily="34" charset="0"/>
              <a:ea typeface="Arial" panose="020B0604020202020204" pitchFamily="34" charset="0"/>
              <a:cs typeface="Arial" panose="020B0604020202020204" pitchFamily="34" charset="0"/>
            </a:endParaRPr>
          </a:p>
          <a:p>
            <a:pPr marL="0" indent="0">
              <a:spcBef>
                <a:spcPts val="0"/>
              </a:spcBef>
              <a:buClrTx/>
              <a:buNone/>
            </a:pPr>
            <a:r>
              <a:rPr lang="en-US" sz="8000" dirty="0">
                <a:solidFill>
                  <a:schemeClr val="tx1"/>
                </a:solidFill>
                <a:latin typeface="Arial" panose="020B0604020202020204" pitchFamily="34" charset="0"/>
                <a:ea typeface="Arial" panose="020B0604020202020204" pitchFamily="34" charset="0"/>
                <a:cs typeface="Arial" panose="020B0604020202020204" pitchFamily="34" charset="0"/>
              </a:rPr>
              <a:t> </a:t>
            </a:r>
          </a:p>
          <a:p>
            <a:pPr>
              <a:spcBef>
                <a:spcPts val="0"/>
              </a:spcBef>
              <a:buClrTx/>
              <a:buFont typeface="Wingdings" panose="05000000000000000000" pitchFamily="2" charset="2"/>
              <a:buChar char="§"/>
            </a:pPr>
            <a:r>
              <a:rPr lang="en-US" sz="8000" dirty="0" smtClean="0">
                <a:solidFill>
                  <a:schemeClr val="tx1"/>
                </a:solidFill>
                <a:latin typeface="Arial" panose="020B0604020202020204" pitchFamily="34" charset="0"/>
                <a:ea typeface="Arial" panose="020B0604020202020204" pitchFamily="34" charset="0"/>
                <a:cs typeface="Arial" panose="020B0604020202020204" pitchFamily="34" charset="0"/>
              </a:rPr>
              <a:t>Mission and </a:t>
            </a:r>
            <a:r>
              <a:rPr lang="en-US" sz="8000" dirty="0">
                <a:solidFill>
                  <a:schemeClr val="tx1"/>
                </a:solidFill>
                <a:latin typeface="Arial" panose="020B0604020202020204" pitchFamily="34" charset="0"/>
                <a:ea typeface="Arial" panose="020B0604020202020204" pitchFamily="34" charset="0"/>
                <a:cs typeface="Arial" panose="020B0604020202020204" pitchFamily="34" charset="0"/>
              </a:rPr>
              <a:t>vision for the charter</a:t>
            </a:r>
          </a:p>
          <a:p>
            <a:pPr>
              <a:spcBef>
                <a:spcPts val="0"/>
              </a:spcBef>
              <a:buClrTx/>
              <a:buFont typeface="Wingdings" panose="05000000000000000000" pitchFamily="2" charset="2"/>
              <a:buChar char="§"/>
            </a:pPr>
            <a:r>
              <a:rPr lang="en-US" sz="8000" dirty="0">
                <a:solidFill>
                  <a:schemeClr val="tx1"/>
                </a:solidFill>
                <a:latin typeface="Arial" panose="020B0604020202020204" pitchFamily="34" charset="0"/>
                <a:ea typeface="Arial" panose="020B0604020202020204" pitchFamily="34" charset="0"/>
                <a:cs typeface="Arial" panose="020B0604020202020204" pitchFamily="34" charset="0"/>
              </a:rPr>
              <a:t>Targeted student population and community of service</a:t>
            </a:r>
          </a:p>
          <a:p>
            <a:pPr>
              <a:spcBef>
                <a:spcPts val="0"/>
              </a:spcBef>
              <a:buClrTx/>
              <a:buFont typeface="Wingdings" panose="05000000000000000000" pitchFamily="2" charset="2"/>
              <a:buChar char="§"/>
            </a:pPr>
            <a:r>
              <a:rPr lang="en-US" sz="8000" dirty="0">
                <a:solidFill>
                  <a:schemeClr val="tx1"/>
                </a:solidFill>
                <a:latin typeface="Arial" panose="020B0604020202020204" pitchFamily="34" charset="0"/>
                <a:ea typeface="Arial" panose="020B0604020202020204" pitchFamily="34" charset="0"/>
                <a:cs typeface="Arial" panose="020B0604020202020204" pitchFamily="34" charset="0"/>
              </a:rPr>
              <a:t>Proposed academic program aligned with state standards</a:t>
            </a:r>
          </a:p>
          <a:p>
            <a:pPr>
              <a:spcBef>
                <a:spcPts val="0"/>
              </a:spcBef>
              <a:buClrTx/>
              <a:buFont typeface="Wingdings" panose="05000000000000000000" pitchFamily="2" charset="2"/>
              <a:buChar char="§"/>
            </a:pPr>
            <a:r>
              <a:rPr lang="en-US" sz="8000" dirty="0">
                <a:solidFill>
                  <a:schemeClr val="tx1"/>
                </a:solidFill>
                <a:latin typeface="Arial" panose="020B0604020202020204" pitchFamily="34" charset="0"/>
                <a:ea typeface="Arial" panose="020B0604020202020204" pitchFamily="34" charset="0"/>
                <a:cs typeface="Arial" panose="020B0604020202020204" pitchFamily="34" charset="0"/>
              </a:rPr>
              <a:t>Governance structure</a:t>
            </a:r>
          </a:p>
          <a:p>
            <a:pPr>
              <a:spcBef>
                <a:spcPts val="0"/>
              </a:spcBef>
              <a:buClrTx/>
              <a:buFont typeface="Wingdings" panose="05000000000000000000" pitchFamily="2" charset="2"/>
              <a:buChar char="§"/>
            </a:pPr>
            <a:r>
              <a:rPr lang="en-US" sz="8000" dirty="0">
                <a:solidFill>
                  <a:schemeClr val="tx1"/>
                </a:solidFill>
                <a:latin typeface="Arial" panose="020B0604020202020204" pitchFamily="34" charset="0"/>
                <a:ea typeface="Arial" panose="020B0604020202020204" pitchFamily="34" charset="0"/>
                <a:cs typeface="Arial" panose="020B0604020202020204" pitchFamily="34" charset="0"/>
              </a:rPr>
              <a:t>Budget</a:t>
            </a:r>
          </a:p>
          <a:p>
            <a:pPr>
              <a:spcBef>
                <a:spcPts val="0"/>
              </a:spcBef>
              <a:buClrTx/>
              <a:buFont typeface="Wingdings" panose="05000000000000000000" pitchFamily="2" charset="2"/>
              <a:buChar char="§"/>
            </a:pPr>
            <a:r>
              <a:rPr lang="en-US" sz="8000" dirty="0">
                <a:solidFill>
                  <a:schemeClr val="tx1"/>
                </a:solidFill>
                <a:latin typeface="Arial" panose="020B0604020202020204" pitchFamily="34" charset="0"/>
                <a:ea typeface="Arial" panose="020B0604020202020204" pitchFamily="34" charset="0"/>
                <a:cs typeface="Arial" panose="020B0604020202020204" pitchFamily="34" charset="0"/>
              </a:rPr>
              <a:t>Personnel policies</a:t>
            </a:r>
          </a:p>
          <a:p>
            <a:pPr>
              <a:spcBef>
                <a:spcPts val="0"/>
              </a:spcBef>
              <a:buClrTx/>
              <a:buFont typeface="Wingdings" panose="05000000000000000000" pitchFamily="2" charset="2"/>
              <a:buChar char="§"/>
            </a:pPr>
            <a:r>
              <a:rPr lang="en-US" sz="8000" dirty="0">
                <a:solidFill>
                  <a:schemeClr val="tx1"/>
                </a:solidFill>
                <a:latin typeface="Arial" panose="020B0604020202020204" pitchFamily="34" charset="0"/>
                <a:ea typeface="Arial" panose="020B0604020202020204" pitchFamily="34" charset="0"/>
                <a:cs typeface="Arial" panose="020B0604020202020204" pitchFamily="34" charset="0"/>
              </a:rPr>
              <a:t>Facilities</a:t>
            </a:r>
          </a:p>
          <a:p>
            <a:pPr>
              <a:spcBef>
                <a:spcPts val="0"/>
              </a:spcBef>
              <a:buClrTx/>
              <a:buFont typeface="Wingdings" panose="05000000000000000000" pitchFamily="2" charset="2"/>
              <a:buChar char="§"/>
            </a:pPr>
            <a:r>
              <a:rPr lang="en-US" sz="8000" dirty="0">
                <a:solidFill>
                  <a:schemeClr val="tx1"/>
                </a:solidFill>
                <a:latin typeface="Arial" panose="020B0604020202020204" pitchFamily="34" charset="0"/>
                <a:ea typeface="Arial" panose="020B0604020202020204" pitchFamily="34" charset="0"/>
                <a:cs typeface="Arial" panose="020B0604020202020204" pitchFamily="34" charset="0"/>
              </a:rPr>
              <a:t>Closure procedures</a:t>
            </a:r>
          </a:p>
          <a:p>
            <a:pPr>
              <a:spcBef>
                <a:spcPts val="0"/>
              </a:spcBef>
              <a:buClrTx/>
              <a:buFont typeface="Wingdings" panose="05000000000000000000" pitchFamily="2" charset="2"/>
              <a:buChar char="§"/>
            </a:pPr>
            <a:r>
              <a:rPr lang="en-US" sz="8000" dirty="0">
                <a:solidFill>
                  <a:schemeClr val="tx1"/>
                </a:solidFill>
                <a:latin typeface="Arial" panose="020B0604020202020204" pitchFamily="34" charset="0"/>
                <a:ea typeface="Arial" panose="020B0604020202020204" pitchFamily="34" charset="0"/>
                <a:cs typeface="Arial" panose="020B0604020202020204" pitchFamily="34" charset="0"/>
              </a:rPr>
              <a:t>Code of ethics</a:t>
            </a:r>
          </a:p>
          <a:p>
            <a:pPr>
              <a:spcBef>
                <a:spcPts val="0"/>
              </a:spcBef>
              <a:buClrTx/>
              <a:buFont typeface="Wingdings" panose="05000000000000000000" pitchFamily="2" charset="2"/>
              <a:buChar char="§"/>
            </a:pPr>
            <a:r>
              <a:rPr lang="en-US" sz="8000" dirty="0">
                <a:solidFill>
                  <a:schemeClr val="tx1"/>
                </a:solidFill>
                <a:latin typeface="Arial" panose="020B0604020202020204" pitchFamily="34" charset="0"/>
                <a:ea typeface="Arial" panose="020B0604020202020204" pitchFamily="34" charset="0"/>
                <a:cs typeface="Arial" panose="020B0604020202020204" pitchFamily="34" charset="0"/>
              </a:rPr>
              <a:t>If an education service provider (ESP), must include evidence of ESP success</a:t>
            </a:r>
          </a:p>
          <a:p>
            <a:pPr marL="0" indent="0">
              <a:buNone/>
            </a:pPr>
            <a:endParaRPr lang="en-US" sz="7200" dirty="0">
              <a:solidFill>
                <a:schemeClr val="tx1"/>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91BD7323-49BF-4C97-8773-5EC64C492009}" type="slidenum">
              <a:rPr lang="en-US" smtClean="0"/>
              <a:t>9</a:t>
            </a:fld>
            <a:endParaRPr lang="en-US" dirty="0"/>
          </a:p>
        </p:txBody>
      </p:sp>
    </p:spTree>
    <p:extLst>
      <p:ext uri="{BB962C8B-B14F-4D97-AF65-F5344CB8AC3E}">
        <p14:creationId xmlns:p14="http://schemas.microsoft.com/office/powerpoint/2010/main" val="644514966"/>
      </p:ext>
    </p:extLst>
  </p:cSld>
  <p:clrMapOvr>
    <a:masterClrMapping/>
  </p:clrMapOvr>
  <p:timing>
    <p:tnLst>
      <p:par>
        <p:cTn id="1" dur="indefinite" restart="never" nodeType="tmRoot"/>
      </p:par>
    </p:tnLst>
  </p:timing>
</p:sld>
</file>

<file path=ppt/theme/theme1.xml><?xml version="1.0" encoding="utf-8"?>
<a:theme xmlns:a="http://schemas.openxmlformats.org/drawingml/2006/main" name="Theme1">
  <a:themeElements>
    <a:clrScheme name="KDE Template">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KDE Template">
      <a:majorFont>
        <a:latin typeface="Georgia"/>
        <a:ea typeface=""/>
        <a:cs typeface=""/>
      </a:majorFont>
      <a:minorFont>
        <a:latin typeface="Franklin Gothic Medium"/>
        <a:ea typeface=""/>
        <a:cs typeface=""/>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Theme1" id="{5BC57F15-1EB7-4B3F-8F8C-D9989F760C07}" vid="{F99D259D-31FA-4B3E-8AAF-593522EED538}"/>
    </a:ext>
  </a:extLst>
</a:theme>
</file>

<file path=ppt/theme/theme2.xml><?xml version="1.0" encoding="utf-8"?>
<a:theme xmlns:a="http://schemas.openxmlformats.org/drawingml/2006/main" name="3_Theme1">
  <a:themeElements>
    <a:clrScheme name="KDE Template">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KDE Template">
      <a:majorFont>
        <a:latin typeface="Georgia"/>
        <a:ea typeface=""/>
        <a:cs typeface=""/>
      </a:majorFont>
      <a:minorFont>
        <a:latin typeface="Franklin Gothic Medium"/>
        <a:ea typeface=""/>
        <a:cs typeface=""/>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Theme1" id="{5BC57F15-1EB7-4B3F-8F8C-D9989F760C07}" vid="{F99D259D-31FA-4B3E-8AAF-593522EED538}"/>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Theme1</Template>
  <TotalTime>1404</TotalTime>
  <Words>2680</Words>
  <Application>Microsoft Office PowerPoint</Application>
  <PresentationFormat>Widescreen</PresentationFormat>
  <Paragraphs>383</Paragraphs>
  <Slides>28</Slides>
  <Notes>26</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28</vt:i4>
      </vt:variant>
    </vt:vector>
  </HeadingPairs>
  <TitlesOfParts>
    <vt:vector size="39" baseType="lpstr">
      <vt:lpstr>Arial</vt:lpstr>
      <vt:lpstr>Calibri</vt:lpstr>
      <vt:lpstr>Franklin Gothic Medium</vt:lpstr>
      <vt:lpstr>Geneva</vt:lpstr>
      <vt:lpstr>Georgia</vt:lpstr>
      <vt:lpstr>Times New Roman</vt:lpstr>
      <vt:lpstr>Wingdings</vt:lpstr>
      <vt:lpstr>Wingdings 2</vt:lpstr>
      <vt:lpstr>Wingdings 3</vt:lpstr>
      <vt:lpstr>Theme1</vt:lpstr>
      <vt:lpstr>3_Theme1</vt:lpstr>
      <vt:lpstr>Kentucky Public Charter Schools</vt:lpstr>
      <vt:lpstr>Why Public Charter Schools?</vt:lpstr>
      <vt:lpstr>What are Public Charter Schools? Who Authorizes Public Charter Schools?</vt:lpstr>
      <vt:lpstr>What Are The Types of Public Charter Schools</vt:lpstr>
      <vt:lpstr>Who May Enroll in Public Charter Schools?</vt:lpstr>
      <vt:lpstr>What Are The Exemptions For Public Charter Schools?</vt:lpstr>
      <vt:lpstr>What Are The Requirements For Public Charter Schools?</vt:lpstr>
      <vt:lpstr>Can Public Charter School Students Participate in Interscholastic Athletics and Extracurricular Activities?</vt:lpstr>
      <vt:lpstr>What Is the Application Process For Public Charter Schools?</vt:lpstr>
      <vt:lpstr>What are the Authorizer’s Responsibilities? </vt:lpstr>
      <vt:lpstr>What is the Kentucky Board of Education (KBE) Review and Appeal Process?</vt:lpstr>
      <vt:lpstr>What are the Responsibilities of a Public Charter School Board of Directors?; What Must the Contract Contain?</vt:lpstr>
      <vt:lpstr>What Are the Operational Parameters of a Public Charter School?</vt:lpstr>
      <vt:lpstr>How Are Public Charter Schools Renewed?</vt:lpstr>
      <vt:lpstr>What are Conversion Charter Schools?</vt:lpstr>
      <vt:lpstr>How Will Public Charter Schools Affect Educators?</vt:lpstr>
      <vt:lpstr>What are the Next Steps?</vt:lpstr>
      <vt:lpstr>Questions?</vt:lpstr>
      <vt:lpstr>PowerPoint Presentation</vt:lpstr>
      <vt:lpstr>House Bill 471 Charter Schools –  Funding Provisions</vt:lpstr>
      <vt:lpstr>HB 471 Charter Schools – Financing Provisions</vt:lpstr>
      <vt:lpstr>HB 471 Charter Schools – Financing Provisions</vt:lpstr>
      <vt:lpstr>HB 471 Charter Schools – Temporary Financing Provisions</vt:lpstr>
      <vt:lpstr>HB 471 Charter Schools – Financing Provisions</vt:lpstr>
      <vt:lpstr>HB 471 Charter Schools – Financing Provisions</vt:lpstr>
      <vt:lpstr>HB 471 Charter Schools – Financing Provisions</vt:lpstr>
      <vt:lpstr>HB 471 Charter Schools – Financing Provisions</vt:lpstr>
      <vt:lpstr>PowerPoint Presentation</vt:lpstr>
    </vt:vector>
  </TitlesOfParts>
  <Company>Kentucky Department of Education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Blessing, Rebecca - Director, Division of Communications</dc:creator>
  <cp:lastModifiedBy>Simms, Earl - Director, Division of Charter Schools</cp:lastModifiedBy>
  <cp:revision>478</cp:revision>
  <cp:lastPrinted>2017-04-03T13:42:41Z</cp:lastPrinted>
  <dcterms:created xsi:type="dcterms:W3CDTF">2016-05-23T03:56:12Z</dcterms:created>
  <dcterms:modified xsi:type="dcterms:W3CDTF">2017-11-28T14:44:42Z</dcterms:modified>
</cp:coreProperties>
</file>